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558" r:id="rId4"/>
    <p:sldId id="665" r:id="rId5"/>
    <p:sldId id="688" r:id="rId6"/>
    <p:sldId id="689" r:id="rId7"/>
    <p:sldId id="584" r:id="rId8"/>
    <p:sldId id="664" r:id="rId9"/>
    <p:sldId id="604" r:id="rId10"/>
    <p:sldId id="597" r:id="rId11"/>
    <p:sldId id="690" r:id="rId12"/>
    <p:sldId id="678" r:id="rId13"/>
    <p:sldId id="691" r:id="rId14"/>
    <p:sldId id="692" r:id="rId15"/>
    <p:sldId id="693" r:id="rId16"/>
    <p:sldId id="694" r:id="rId17"/>
    <p:sldId id="695" r:id="rId18"/>
    <p:sldId id="696" r:id="rId19"/>
    <p:sldId id="697" r:id="rId20"/>
    <p:sldId id="699" r:id="rId21"/>
    <p:sldId id="562" r:id="rId22"/>
    <p:sldId id="554"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Main memory</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Main memory</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164"/>
    </mc:Choice>
    <mc:Fallback>
      <p:transition spd="slow" advTm="1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pPr algn="l"/>
            <a:r>
              <a:rPr lang="en-US" dirty="0" smtClean="0"/>
              <a:t>We could thus display</a:t>
            </a:r>
            <a:br>
              <a:rPr lang="en-US" dirty="0" smtClean="0"/>
            </a:br>
            <a:r>
              <a:rPr lang="en-US" dirty="0" smtClean="0"/>
              <a:t>all addresses by</a:t>
            </a:r>
            <a:br>
              <a:rPr lang="en-US" dirty="0" smtClean="0"/>
            </a:br>
            <a:r>
              <a:rPr lang="en-US" dirty="0" smtClean="0"/>
              <a:t>showing all 32 bits </a:t>
            </a:r>
            <a:endParaRPr lang="en-CA" dirty="0" smtClean="0"/>
          </a:p>
        </p:txBody>
      </p:sp>
      <p:graphicFrame>
        <p:nvGraphicFramePr>
          <p:cNvPr id="8" name="Table 7"/>
          <p:cNvGraphicFramePr>
            <a:graphicFrameLocks noGrp="1"/>
          </p:cNvGraphicFramePr>
          <p:nvPr>
            <p:extLst>
              <p:ext uri="{D42A27DB-BD31-4B8C-83A1-F6EECF244321}">
                <p14:modId xmlns:p14="http://schemas.microsoft.com/office/powerpoint/2010/main" val="3220274697"/>
              </p:ext>
            </p:extLst>
          </p:nvPr>
        </p:nvGraphicFramePr>
        <p:xfrm>
          <a:off x="3491880" y="1155700"/>
          <a:ext cx="4392488" cy="5486400"/>
        </p:xfrm>
        <a:graphic>
          <a:graphicData uri="http://schemas.openxmlformats.org/drawingml/2006/table">
            <a:tbl>
              <a:tblPr firstRow="1" bandRow="1">
                <a:tableStyleId>{2D5ABB26-0587-4C30-8999-92F81FD0307C}</a:tableStyleId>
              </a:tblPr>
              <a:tblGrid>
                <a:gridCol w="2869205"/>
                <a:gridCol w="1523283"/>
              </a:tblGrid>
              <a:tr h="0">
                <a:tc>
                  <a:txBody>
                    <a:bodyPr/>
                    <a:lstStyle/>
                    <a:p>
                      <a:pPr algn="ctr"/>
                      <a:r>
                        <a:rPr lang="en-US" sz="1200" dirty="0" smtClean="0">
                          <a:latin typeface="Consolas" panose="020B0609020204030204" pitchFamily="49" charset="0"/>
                        </a:rPr>
                        <a:t>0000</a:t>
                      </a:r>
                      <a:r>
                        <a:rPr lang="en-US" sz="1200" dirty="0" smtClean="0">
                          <a:latin typeface="Consolas" panose="020B0609020204030204" pitchFamily="49" charset="0"/>
                        </a:rPr>
                        <a:t>0000000000000000</a:t>
                      </a:r>
                      <a:r>
                        <a:rPr lang="en-US" sz="1200" dirty="0" smtClean="0">
                          <a:latin typeface="Consolas" panose="020B0609020204030204" pitchFamily="49" charset="0"/>
                        </a:rPr>
                        <a:t>0000</a:t>
                      </a: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0000000000000000000000000000000</a:t>
                      </a:r>
                      <a:r>
                        <a:rPr lang="en-US" sz="1200" dirty="0" smtClean="0">
                          <a:latin typeface="Consolas" panose="020B0609020204030204" pitchFamily="49" charset="0"/>
                        </a:rPr>
                        <a:t>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00000000000000000000000000000010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00000000000000000000000000000011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00000000000000000000000000000100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00000000000000000000000000000101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00000000000000000000000000000110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00000000000000000000000000000111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00000000000000000000000000001001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00000000000000000000000000001101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00000000000000000000000000001111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00000000000000000000000000010000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00000000000000000000000000100001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00000000000000000000000000100010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00000000000000000000000000100011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00000000000000000000000000100100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00000000000000000000000000100101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00000000000000000000000000100110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00000000000000000000000000100111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00000000000000000000000000101000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00000000000000000000000000101001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00000000000000000000000000101010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00000000000000000000000000101011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11111111111111111111111111111111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6713994"/>
      </p:ext>
    </p:extLst>
  </p:cSld>
  <p:clrMapOvr>
    <a:masterClrMapping/>
  </p:clrMapOvr>
  <mc:AlternateContent xmlns:mc="http://schemas.openxmlformats.org/markup-compatibility/2006">
    <mc:Choice xmlns:p14="http://schemas.microsoft.com/office/powerpoint/2010/main" Requires="p14">
      <p:transition spd="slow" p14:dur="2000" advTm="35736"/>
    </mc:Choice>
    <mc:Fallback>
      <p:transition spd="slow" advTm="3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Addresses</a:t>
            </a:r>
            <a:endParaRPr lang="en-CA" dirty="0"/>
          </a:p>
        </p:txBody>
      </p:sp>
      <p:sp>
        <p:nvSpPr>
          <p:cNvPr id="3" name="Content Placeholder 2"/>
          <p:cNvSpPr>
            <a:spLocks noGrp="1"/>
          </p:cNvSpPr>
          <p:nvPr>
            <p:ph idx="1"/>
          </p:nvPr>
        </p:nvSpPr>
        <p:spPr/>
        <p:txBody>
          <a:bodyPr/>
          <a:lstStyle/>
          <a:p>
            <a:pPr algn="l"/>
            <a:r>
              <a:rPr lang="en-US" dirty="0" smtClean="0"/>
              <a:t>Recall, however, that we can represent</a:t>
            </a:r>
            <a:br>
              <a:rPr lang="en-US" dirty="0" smtClean="0"/>
            </a:br>
            <a:r>
              <a:rPr lang="en-US" dirty="0" smtClean="0"/>
              <a:t>four bits with one hexadecimal digit</a:t>
            </a:r>
          </a:p>
          <a:p>
            <a:pPr lvl="1" algn="l"/>
            <a:r>
              <a:rPr lang="en-US" dirty="0" smtClean="0"/>
              <a:t>By convention, we will</a:t>
            </a:r>
          </a:p>
          <a:p>
            <a:pPr lvl="2" algn="l"/>
            <a:r>
              <a:rPr lang="en-US" dirty="0" smtClean="0"/>
              <a:t>Leave off leading zeros</a:t>
            </a:r>
          </a:p>
          <a:p>
            <a:pPr lvl="2" algn="l"/>
            <a:r>
              <a:rPr lang="en-US" dirty="0" smtClean="0"/>
              <a:t>Use ellipsis for intermediate </a:t>
            </a:r>
            <a:r>
              <a:rPr lang="en-US" dirty="0" smtClean="0">
                <a:latin typeface="Consolas" panose="020B0609020204030204" pitchFamily="49" charset="0"/>
              </a:rPr>
              <a:t>f</a:t>
            </a:r>
            <a:r>
              <a:rPr lang="en-US" dirty="0" smtClean="0"/>
              <a:t>s</a:t>
            </a:r>
          </a:p>
          <a:p>
            <a:pPr lvl="1" algn="l"/>
            <a:r>
              <a:rPr lang="en-US" dirty="0" smtClean="0"/>
              <a:t>For example,</a:t>
            </a:r>
          </a:p>
          <a:p>
            <a:pPr marL="457200" lvl="1" indent="0" algn="l">
              <a:buNone/>
            </a:pPr>
            <a:r>
              <a:rPr lang="en-US" dirty="0"/>
              <a:t>	</a:t>
            </a:r>
            <a:r>
              <a:rPr lang="en-US" dirty="0" smtClean="0">
                <a:solidFill>
                  <a:prstClr val="black"/>
                </a:solidFill>
                <a:latin typeface="Consolas" panose="020B0609020204030204" pitchFamily="49" charset="0"/>
              </a:rPr>
              <a:t>a310</a:t>
            </a:r>
            <a:r>
              <a:rPr lang="en-US" dirty="0" smtClean="0"/>
              <a:t> instead of </a:t>
            </a:r>
            <a:r>
              <a:rPr lang="en-US" dirty="0">
                <a:latin typeface="Consolas" panose="020B0609020204030204" pitchFamily="49" charset="0"/>
              </a:rPr>
              <a:t>0000a310</a:t>
            </a:r>
            <a:endParaRPr lang="en-US" dirty="0" smtClean="0"/>
          </a:p>
          <a:p>
            <a:pPr marL="457200" lvl="1" indent="0" algn="l">
              <a:buNone/>
            </a:pPr>
            <a:r>
              <a:rPr lang="en-US" dirty="0"/>
              <a:t>	</a:t>
            </a:r>
            <a:r>
              <a:rPr lang="en-US" dirty="0" smtClean="0">
                <a:solidFill>
                  <a:prstClr val="black"/>
                </a:solidFill>
                <a:latin typeface="Consolas" panose="020B0609020204030204" pitchFamily="49" charset="0"/>
              </a:rPr>
              <a:t>f⋯f</a:t>
            </a:r>
            <a:r>
              <a:rPr lang="en-US" dirty="0">
                <a:latin typeface="Consolas" panose="020B0609020204030204" pitchFamily="49" charset="0"/>
              </a:rPr>
              <a:t>b08</a:t>
            </a:r>
            <a:r>
              <a:rPr lang="en-US" dirty="0" smtClean="0"/>
              <a:t> </a:t>
            </a:r>
            <a:r>
              <a:rPr lang="en-US" dirty="0"/>
              <a:t>instead of </a:t>
            </a:r>
            <a:r>
              <a:rPr lang="en-US" dirty="0" smtClean="0">
                <a:latin typeface="Consolas" panose="020B0609020204030204" pitchFamily="49" charset="0"/>
              </a:rPr>
              <a:t>fffffb08</a:t>
            </a:r>
            <a:endParaRPr lang="en-US" dirty="0"/>
          </a:p>
          <a:p>
            <a:pPr lvl="1" algn="l"/>
            <a:r>
              <a:rPr lang="en-US" dirty="0" smtClean="0"/>
              <a:t>If we are obviously discussing</a:t>
            </a:r>
            <a:br>
              <a:rPr lang="en-US" dirty="0" smtClean="0"/>
            </a:br>
            <a:r>
              <a:rPr lang="en-US" dirty="0" smtClean="0"/>
              <a:t>addresses, we may leave off the </a:t>
            </a:r>
            <a:r>
              <a:rPr lang="en-US" dirty="0" smtClean="0">
                <a:latin typeface="Consolas" panose="020B0609020204030204" pitchFamily="49" charset="0"/>
              </a:rPr>
              <a:t>0x</a:t>
            </a:r>
            <a:endParaRPr lang="en-US" dirty="0"/>
          </a:p>
          <a:p>
            <a:pPr marL="457200" lvl="1" indent="0" algn="l">
              <a:buNone/>
            </a:pPr>
            <a:r>
              <a:rPr lang="en-US" dirty="0"/>
              <a:t>	</a:t>
            </a:r>
            <a:endParaRPr lang="en-CA" dirty="0" smtClean="0"/>
          </a:p>
        </p:txBody>
      </p:sp>
      <p:graphicFrame>
        <p:nvGraphicFramePr>
          <p:cNvPr id="8" name="Table 7"/>
          <p:cNvGraphicFramePr>
            <a:graphicFrameLocks noGrp="1"/>
          </p:cNvGraphicFramePr>
          <p:nvPr>
            <p:extLst>
              <p:ext uri="{D42A27DB-BD31-4B8C-83A1-F6EECF244321}">
                <p14:modId xmlns:p14="http://schemas.microsoft.com/office/powerpoint/2010/main" val="1442620329"/>
              </p:ext>
            </p:extLst>
          </p:nvPr>
        </p:nvGraphicFramePr>
        <p:xfrm>
          <a:off x="5292080" y="1155700"/>
          <a:ext cx="2592288" cy="5486400"/>
        </p:xfrm>
        <a:graphic>
          <a:graphicData uri="http://schemas.openxmlformats.org/drawingml/2006/table">
            <a:tbl>
              <a:tblPr firstRow="1" bandRow="1">
                <a:tableStyleId>{2D5ABB26-0587-4C30-8999-92F81FD0307C}</a:tableStyleId>
              </a:tblPr>
              <a:tblGrid>
                <a:gridCol w="1069005"/>
                <a:gridCol w="1523283"/>
              </a:tblGrid>
              <a:tr h="0">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0000000f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00000015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00000019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0000001b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36610563"/>
      </p:ext>
    </p:extLst>
  </p:cSld>
  <p:clrMapOvr>
    <a:masterClrMapping/>
  </p:clrMapOvr>
  <mc:AlternateContent xmlns:mc="http://schemas.openxmlformats.org/markup-compatibility/2006">
    <mc:Choice xmlns:p14="http://schemas.microsoft.com/office/powerpoint/2010/main" Requires="p14">
      <p:transition spd="slow" p14:dur="2000" advTm="99470"/>
    </mc:Choice>
    <mc:Fallback>
      <p:transition spd="slow" advTm="9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Addresses</a:t>
            </a:r>
            <a:endParaRPr lang="en-CA" dirty="0"/>
          </a:p>
        </p:txBody>
      </p:sp>
      <p:sp>
        <p:nvSpPr>
          <p:cNvPr id="3" name="Content Placeholder 2"/>
          <p:cNvSpPr>
            <a:spLocks noGrp="1"/>
          </p:cNvSpPr>
          <p:nvPr>
            <p:ph idx="1"/>
          </p:nvPr>
        </p:nvSpPr>
        <p:spPr/>
        <p:txBody>
          <a:bodyPr/>
          <a:lstStyle/>
          <a:p>
            <a:r>
              <a:rPr lang="en-US" dirty="0" smtClean="0"/>
              <a:t>Thus, given this 32-bit address,</a:t>
            </a:r>
          </a:p>
          <a:p>
            <a:pPr marL="0" indent="0" algn="ctr">
              <a:buNone/>
            </a:pPr>
            <a:r>
              <a:rPr lang="en-US" sz="1800" dirty="0" smtClean="0">
                <a:solidFill>
                  <a:schemeClr val="tx1">
                    <a:lumMod val="50000"/>
                    <a:lumOff val="50000"/>
                  </a:schemeClr>
                </a:solidFill>
                <a:latin typeface="Consolas" panose="020B0609020204030204" pitchFamily="49" charset="0"/>
              </a:rPr>
              <a:t>0b</a:t>
            </a:r>
            <a:r>
              <a:rPr lang="en-US" sz="1800" dirty="0" smtClean="0">
                <a:solidFill>
                  <a:srgbClr val="FF0000"/>
                </a:solidFill>
                <a:latin typeface="Consolas" panose="020B0609020204030204" pitchFamily="49" charset="0"/>
              </a:rPr>
              <a:t>1111</a:t>
            </a:r>
            <a:r>
              <a:rPr lang="en-US" sz="1800" dirty="0" smtClean="0">
                <a:latin typeface="Consolas" panose="020B0609020204030204" pitchFamily="49" charset="0"/>
              </a:rPr>
              <a:t>0101</a:t>
            </a:r>
            <a:r>
              <a:rPr lang="en-US" sz="1800" dirty="0" smtClean="0">
                <a:solidFill>
                  <a:srgbClr val="FF0000"/>
                </a:solidFill>
                <a:latin typeface="Consolas" panose="020B0609020204030204" pitchFamily="49" charset="0"/>
              </a:rPr>
              <a:t>0110</a:t>
            </a:r>
            <a:r>
              <a:rPr lang="en-US" sz="1800" dirty="0" smtClean="0">
                <a:latin typeface="Consolas" panose="020B0609020204030204" pitchFamily="49" charset="0"/>
              </a:rPr>
              <a:t>1110</a:t>
            </a:r>
            <a:r>
              <a:rPr lang="en-US" sz="1800" dirty="0" smtClean="0">
                <a:solidFill>
                  <a:srgbClr val="FF0000"/>
                </a:solidFill>
                <a:latin typeface="Consolas" panose="020B0609020204030204" pitchFamily="49" charset="0"/>
              </a:rPr>
              <a:t>0001</a:t>
            </a:r>
            <a:r>
              <a:rPr lang="en-US" sz="1800" dirty="0" smtClean="0">
                <a:latin typeface="Consolas" panose="020B0609020204030204" pitchFamily="49" charset="0"/>
              </a:rPr>
              <a:t>0101</a:t>
            </a:r>
            <a:r>
              <a:rPr lang="en-US" sz="1800" dirty="0" smtClean="0">
                <a:solidFill>
                  <a:srgbClr val="FF0000"/>
                </a:solidFill>
                <a:latin typeface="Consolas" panose="020B0609020204030204" pitchFamily="49" charset="0"/>
              </a:rPr>
              <a:t>0101</a:t>
            </a:r>
            <a:r>
              <a:rPr lang="en-US" sz="1800" dirty="0" smtClean="0">
                <a:latin typeface="Consolas" panose="020B0609020204030204" pitchFamily="49" charset="0"/>
              </a:rPr>
              <a:t>1110</a:t>
            </a:r>
          </a:p>
          <a:p>
            <a:pPr marL="0" indent="0">
              <a:buNone/>
            </a:pPr>
            <a:r>
              <a:rPr lang="en-US" dirty="0" smtClean="0"/>
              <a:t>       we could write it as</a:t>
            </a:r>
            <a:endParaRPr lang="en-US" dirty="0"/>
          </a:p>
          <a:p>
            <a:pPr marL="0" lvl="0" indent="0" algn="ctr">
              <a:buNone/>
            </a:pPr>
            <a:r>
              <a:rPr lang="en-US" sz="1800" dirty="0" smtClean="0">
                <a:solidFill>
                  <a:prstClr val="black"/>
                </a:solidFill>
                <a:latin typeface="Consolas" panose="020B0609020204030204" pitchFamily="49" charset="0"/>
              </a:rPr>
              <a:t>0x</a:t>
            </a:r>
            <a:r>
              <a:rPr lang="en-US" sz="1800" dirty="0" smtClean="0">
                <a:solidFill>
                  <a:srgbClr val="FF0000"/>
                </a:solidFill>
                <a:latin typeface="Consolas" panose="020B0609020204030204" pitchFamily="49" charset="0"/>
              </a:rPr>
              <a:t>f</a:t>
            </a:r>
            <a:r>
              <a:rPr lang="en-US" sz="1800" dirty="0" smtClean="0">
                <a:solidFill>
                  <a:prstClr val="black"/>
                </a:solidFill>
                <a:latin typeface="Consolas" panose="020B0609020204030204" pitchFamily="49" charset="0"/>
              </a:rPr>
              <a:t>5</a:t>
            </a:r>
            <a:r>
              <a:rPr lang="en-US" sz="1800" dirty="0" smtClean="0">
                <a:solidFill>
                  <a:srgbClr val="FF0000"/>
                </a:solidFill>
                <a:latin typeface="Consolas" panose="020B0609020204030204" pitchFamily="49" charset="0"/>
              </a:rPr>
              <a:t>6</a:t>
            </a:r>
            <a:r>
              <a:rPr lang="en-US" sz="1800" dirty="0" smtClean="0">
                <a:solidFill>
                  <a:prstClr val="black"/>
                </a:solidFill>
                <a:latin typeface="Consolas" panose="020B0609020204030204" pitchFamily="49" charset="0"/>
              </a:rPr>
              <a:t>e</a:t>
            </a:r>
            <a:r>
              <a:rPr lang="en-US" sz="1800" dirty="0" smtClean="0">
                <a:solidFill>
                  <a:srgbClr val="FF0000"/>
                </a:solidFill>
                <a:latin typeface="Consolas" panose="020B0609020204030204" pitchFamily="49" charset="0"/>
              </a:rPr>
              <a:t>1</a:t>
            </a:r>
            <a:r>
              <a:rPr lang="en-US" sz="1800" dirty="0" smtClean="0">
                <a:solidFill>
                  <a:prstClr val="black"/>
                </a:solidFill>
                <a:latin typeface="Consolas" panose="020B0609020204030204" pitchFamily="49" charset="0"/>
              </a:rPr>
              <a:t>5</a:t>
            </a:r>
            <a:r>
              <a:rPr lang="en-US" sz="1800" dirty="0" smtClean="0">
                <a:solidFill>
                  <a:srgbClr val="FF0000"/>
                </a:solidFill>
                <a:latin typeface="Consolas" panose="020B0609020204030204" pitchFamily="49" charset="0"/>
              </a:rPr>
              <a:t>5</a:t>
            </a:r>
            <a:r>
              <a:rPr lang="en-US" sz="1800" dirty="0" smtClean="0">
                <a:solidFill>
                  <a:prstClr val="black"/>
                </a:solidFill>
                <a:latin typeface="Consolas" panose="020B0609020204030204" pitchFamily="49" charset="0"/>
              </a:rPr>
              <a:t>e</a:t>
            </a:r>
            <a:endParaRPr lang="en-US" sz="1800" dirty="0">
              <a:solidFill>
                <a:prstClr val="black"/>
              </a:solidFill>
              <a:latin typeface="Consolas" panose="020B0609020204030204" pitchFamily="49" charset="0"/>
            </a:endParaRPr>
          </a:p>
          <a:p>
            <a:pPr marL="0" indent="0" algn="ctr">
              <a:buNone/>
            </a:pPr>
            <a:endParaRPr lang="en-US" sz="1800" dirty="0" smtClean="0">
              <a:latin typeface="Consolas" panose="020B0609020204030204" pitchFamily="49" charset="0"/>
            </a:endParaRPr>
          </a:p>
          <a:p>
            <a:pPr marL="0" indent="0" algn="ctr">
              <a:buNone/>
            </a:pPr>
            <a:endParaRPr lang="en-US" sz="1800" dirty="0">
              <a:latin typeface="Consolas" panose="020B0609020204030204" pitchFamily="49" charset="0"/>
            </a:endParaRPr>
          </a:p>
          <a:p>
            <a:r>
              <a:rPr lang="en-US" dirty="0" smtClean="0"/>
              <a:t>Similarly, </a:t>
            </a:r>
            <a:r>
              <a:rPr lang="en-US" dirty="0"/>
              <a:t>given this </a:t>
            </a:r>
            <a:r>
              <a:rPr lang="en-US" dirty="0" smtClean="0"/>
              <a:t>64-bit address in hexadecimal:</a:t>
            </a:r>
            <a:endParaRPr lang="en-US" dirty="0"/>
          </a:p>
          <a:p>
            <a:pPr marL="0" indent="0" algn="ctr">
              <a:buNone/>
            </a:pPr>
            <a:r>
              <a:rPr lang="en-US" sz="1800" dirty="0" smtClean="0">
                <a:latin typeface="Consolas" panose="020B0609020204030204" pitchFamily="49" charset="0"/>
              </a:rPr>
              <a:t>0x</a:t>
            </a:r>
            <a:r>
              <a:rPr lang="en-US" sz="1800" dirty="0" smtClean="0">
                <a:solidFill>
                  <a:srgbClr val="FF0000"/>
                </a:solidFill>
                <a:latin typeface="Consolas" panose="020B0609020204030204" pitchFamily="49" charset="0"/>
              </a:rPr>
              <a:t>0</a:t>
            </a:r>
            <a:r>
              <a:rPr lang="en-US" sz="1800" dirty="0" smtClean="0">
                <a:latin typeface="Consolas" panose="020B0609020204030204" pitchFamily="49" charset="0"/>
              </a:rPr>
              <a:t>0</a:t>
            </a:r>
            <a:r>
              <a:rPr lang="en-US" sz="1800" dirty="0" smtClean="0">
                <a:solidFill>
                  <a:srgbClr val="FF0000"/>
                </a:solidFill>
                <a:latin typeface="Consolas" panose="020B0609020204030204" pitchFamily="49" charset="0"/>
              </a:rPr>
              <a:t>0</a:t>
            </a:r>
            <a:r>
              <a:rPr lang="en-US" sz="1800" dirty="0" smtClean="0">
                <a:latin typeface="Consolas" panose="020B0609020204030204" pitchFamily="49" charset="0"/>
              </a:rPr>
              <a:t>3</a:t>
            </a:r>
            <a:r>
              <a:rPr lang="en-US" sz="1800" dirty="0" smtClean="0">
                <a:solidFill>
                  <a:srgbClr val="FF0000"/>
                </a:solidFill>
                <a:latin typeface="Consolas" panose="020B0609020204030204" pitchFamily="49" charset="0"/>
              </a:rPr>
              <a:t>a</a:t>
            </a:r>
            <a:r>
              <a:rPr lang="en-US" sz="1800" dirty="0" smtClean="0">
                <a:latin typeface="Consolas" panose="020B0609020204030204" pitchFamily="49" charset="0"/>
              </a:rPr>
              <a:t>5</a:t>
            </a:r>
            <a:r>
              <a:rPr lang="en-US" sz="1800" dirty="0" smtClean="0">
                <a:solidFill>
                  <a:srgbClr val="FF0000"/>
                </a:solidFill>
                <a:latin typeface="Consolas" panose="020B0609020204030204" pitchFamily="49" charset="0"/>
              </a:rPr>
              <a:t>8</a:t>
            </a:r>
            <a:r>
              <a:rPr lang="en-US" sz="1800" dirty="0" smtClean="0">
                <a:latin typeface="Consolas" panose="020B0609020204030204" pitchFamily="49" charset="0"/>
              </a:rPr>
              <a:t>f</a:t>
            </a:r>
            <a:r>
              <a:rPr lang="en-US" sz="1800" dirty="0" smtClean="0">
                <a:solidFill>
                  <a:srgbClr val="FF0000"/>
                </a:solidFill>
                <a:latin typeface="Consolas" panose="020B0609020204030204" pitchFamily="49" charset="0"/>
              </a:rPr>
              <a:t>2</a:t>
            </a:r>
            <a:r>
              <a:rPr lang="en-US" sz="1800" dirty="0" smtClean="0">
                <a:latin typeface="Consolas" panose="020B0609020204030204" pitchFamily="49" charset="0"/>
              </a:rPr>
              <a:t>9</a:t>
            </a:r>
            <a:r>
              <a:rPr lang="en-US" sz="1800" dirty="0" smtClean="0">
                <a:solidFill>
                  <a:srgbClr val="FF0000"/>
                </a:solidFill>
                <a:latin typeface="Consolas" panose="020B0609020204030204" pitchFamily="49" charset="0"/>
              </a:rPr>
              <a:t>3</a:t>
            </a:r>
            <a:r>
              <a:rPr lang="en-US" sz="1800" dirty="0" smtClean="0">
                <a:latin typeface="Consolas" panose="020B0609020204030204" pitchFamily="49" charset="0"/>
              </a:rPr>
              <a:t>e</a:t>
            </a:r>
            <a:r>
              <a:rPr lang="en-US" sz="1800" dirty="0" smtClean="0">
                <a:solidFill>
                  <a:srgbClr val="FF0000"/>
                </a:solidFill>
                <a:latin typeface="Consolas" panose="020B0609020204030204" pitchFamily="49" charset="0"/>
              </a:rPr>
              <a:t>5</a:t>
            </a:r>
            <a:r>
              <a:rPr lang="en-US" sz="1800" dirty="0" smtClean="0">
                <a:latin typeface="Consolas" panose="020B0609020204030204" pitchFamily="49" charset="0"/>
              </a:rPr>
              <a:t>b</a:t>
            </a:r>
            <a:r>
              <a:rPr lang="en-US" sz="1800" dirty="0" smtClean="0">
                <a:solidFill>
                  <a:srgbClr val="FF0000"/>
                </a:solidFill>
                <a:latin typeface="Consolas" panose="020B0609020204030204" pitchFamily="49" charset="0"/>
              </a:rPr>
              <a:t>8</a:t>
            </a:r>
            <a:r>
              <a:rPr lang="en-US" sz="1800" dirty="0" smtClean="0">
                <a:latin typeface="Consolas" panose="020B0609020204030204" pitchFamily="49" charset="0"/>
              </a:rPr>
              <a:t>0</a:t>
            </a:r>
            <a:endParaRPr lang="en-US" sz="1800" dirty="0">
              <a:latin typeface="Consolas" panose="020B0609020204030204" pitchFamily="49" charset="0"/>
            </a:endParaRPr>
          </a:p>
          <a:p>
            <a:pPr marL="0" indent="0">
              <a:buNone/>
            </a:pPr>
            <a:r>
              <a:rPr lang="en-US" dirty="0"/>
              <a:t>       we </a:t>
            </a:r>
            <a:r>
              <a:rPr lang="en-US" dirty="0" smtClean="0"/>
              <a:t>could determine the bits </a:t>
            </a:r>
            <a:endParaRPr lang="en-US" dirty="0"/>
          </a:p>
          <a:p>
            <a:pPr marL="0" lvl="0" indent="0" algn="ctr">
              <a:buNone/>
            </a:pPr>
            <a:r>
              <a:rPr lang="en-US" sz="1700" dirty="0" smtClean="0">
                <a:solidFill>
                  <a:schemeClr val="tx1">
                    <a:lumMod val="50000"/>
                    <a:lumOff val="50000"/>
                  </a:schemeClr>
                </a:solidFill>
                <a:latin typeface="Consolas" panose="020B0609020204030204" pitchFamily="49" charset="0"/>
              </a:rPr>
              <a:t>0b</a:t>
            </a:r>
            <a:r>
              <a:rPr lang="en-US" sz="1700" dirty="0" smtClean="0">
                <a:solidFill>
                  <a:srgbClr val="FF0000"/>
                </a:solidFill>
                <a:latin typeface="Consolas" panose="020B0609020204030204" pitchFamily="49" charset="0"/>
              </a:rPr>
              <a:t>0000</a:t>
            </a:r>
            <a:r>
              <a:rPr lang="en-US" sz="1700" dirty="0" smtClean="0">
                <a:solidFill>
                  <a:prstClr val="black"/>
                </a:solidFill>
                <a:latin typeface="Consolas" panose="020B0609020204030204" pitchFamily="49" charset="0"/>
              </a:rPr>
              <a:t>0000</a:t>
            </a:r>
            <a:r>
              <a:rPr lang="en-US" sz="1700" dirty="0" smtClean="0">
                <a:solidFill>
                  <a:srgbClr val="FF0000"/>
                </a:solidFill>
                <a:latin typeface="Consolas" panose="020B0609020204030204" pitchFamily="49" charset="0"/>
              </a:rPr>
              <a:t>0000</a:t>
            </a:r>
            <a:r>
              <a:rPr lang="en-US" sz="1700" dirty="0" smtClean="0">
                <a:solidFill>
                  <a:prstClr val="black"/>
                </a:solidFill>
                <a:latin typeface="Consolas" panose="020B0609020204030204" pitchFamily="49" charset="0"/>
              </a:rPr>
              <a:t>0011</a:t>
            </a:r>
            <a:r>
              <a:rPr lang="en-US" sz="1700" dirty="0" smtClean="0">
                <a:solidFill>
                  <a:srgbClr val="FF0000"/>
                </a:solidFill>
                <a:latin typeface="Consolas" panose="020B0609020204030204" pitchFamily="49" charset="0"/>
              </a:rPr>
              <a:t>1010</a:t>
            </a:r>
            <a:r>
              <a:rPr lang="en-US" sz="1700" dirty="0" smtClean="0">
                <a:solidFill>
                  <a:prstClr val="black"/>
                </a:solidFill>
                <a:latin typeface="Consolas" panose="020B0609020204030204" pitchFamily="49" charset="0"/>
              </a:rPr>
              <a:t>0101</a:t>
            </a:r>
            <a:r>
              <a:rPr lang="en-US" sz="1700" dirty="0" smtClean="0">
                <a:solidFill>
                  <a:srgbClr val="FF0000"/>
                </a:solidFill>
                <a:latin typeface="Consolas" panose="020B0609020204030204" pitchFamily="49" charset="0"/>
              </a:rPr>
              <a:t>1000</a:t>
            </a:r>
            <a:r>
              <a:rPr lang="en-US" sz="1700" dirty="0" smtClean="0">
                <a:solidFill>
                  <a:prstClr val="black"/>
                </a:solidFill>
                <a:latin typeface="Consolas" panose="020B0609020204030204" pitchFamily="49" charset="0"/>
              </a:rPr>
              <a:t>1111</a:t>
            </a:r>
            <a:r>
              <a:rPr lang="en-US" sz="1700" dirty="0" smtClean="0">
                <a:solidFill>
                  <a:srgbClr val="FF0000"/>
                </a:solidFill>
                <a:latin typeface="Consolas" panose="020B0609020204030204" pitchFamily="49" charset="0"/>
              </a:rPr>
              <a:t>0010</a:t>
            </a:r>
            <a:r>
              <a:rPr lang="en-US" sz="1700" dirty="0" smtClean="0">
                <a:solidFill>
                  <a:prstClr val="black"/>
                </a:solidFill>
                <a:latin typeface="Consolas" panose="020B0609020204030204" pitchFamily="49" charset="0"/>
              </a:rPr>
              <a:t>1001</a:t>
            </a:r>
            <a:r>
              <a:rPr lang="en-US" sz="1700" dirty="0" smtClean="0">
                <a:solidFill>
                  <a:srgbClr val="FF0000"/>
                </a:solidFill>
                <a:latin typeface="Consolas" panose="020B0609020204030204" pitchFamily="49" charset="0"/>
              </a:rPr>
              <a:t>0011</a:t>
            </a:r>
            <a:r>
              <a:rPr lang="en-US" sz="1700" dirty="0" smtClean="0">
                <a:solidFill>
                  <a:prstClr val="black"/>
                </a:solidFill>
                <a:latin typeface="Consolas" panose="020B0609020204030204" pitchFamily="49" charset="0"/>
              </a:rPr>
              <a:t>1110</a:t>
            </a:r>
            <a:r>
              <a:rPr lang="en-US" sz="1700" dirty="0" smtClean="0">
                <a:solidFill>
                  <a:srgbClr val="FF0000"/>
                </a:solidFill>
                <a:latin typeface="Consolas" panose="020B0609020204030204" pitchFamily="49" charset="0"/>
              </a:rPr>
              <a:t>0101</a:t>
            </a:r>
            <a:r>
              <a:rPr lang="en-US" sz="1700" dirty="0" smtClean="0">
                <a:solidFill>
                  <a:prstClr val="black"/>
                </a:solidFill>
                <a:latin typeface="Consolas" panose="020B0609020204030204" pitchFamily="49" charset="0"/>
              </a:rPr>
              <a:t>1011</a:t>
            </a:r>
            <a:r>
              <a:rPr lang="en-US" sz="1700" dirty="0" smtClean="0">
                <a:solidFill>
                  <a:srgbClr val="FF0000"/>
                </a:solidFill>
                <a:latin typeface="Consolas" panose="020B0609020204030204" pitchFamily="49" charset="0"/>
              </a:rPr>
              <a:t>1000</a:t>
            </a:r>
            <a:r>
              <a:rPr lang="en-US" sz="1700" dirty="0" smtClean="0">
                <a:solidFill>
                  <a:prstClr val="black"/>
                </a:solidFill>
                <a:latin typeface="Consolas" panose="020B0609020204030204" pitchFamily="49" charset="0"/>
              </a:rPr>
              <a:t>0000</a:t>
            </a:r>
            <a:endParaRPr lang="en-US" sz="1700" dirty="0">
              <a:solidFill>
                <a:prstClr val="black"/>
              </a:solidFill>
              <a:latin typeface="Consolas" panose="020B0609020204030204" pitchFamily="49" charset="0"/>
            </a:endParaRPr>
          </a:p>
          <a:p>
            <a:pPr marL="0" indent="0" algn="ctr">
              <a:buNone/>
            </a:pPr>
            <a:endParaRPr lang="en-US" sz="1800" dirty="0">
              <a:latin typeface="Consolas" panose="020B0609020204030204" pitchFamily="49" charset="0"/>
            </a:endParaRP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4144439"/>
      </p:ext>
    </p:extLst>
  </p:cSld>
  <p:clrMapOvr>
    <a:masterClrMapping/>
  </p:clrMapOvr>
  <mc:AlternateContent xmlns:mc="http://schemas.openxmlformats.org/markup-compatibility/2006">
    <mc:Choice xmlns:p14="http://schemas.microsoft.com/office/powerpoint/2010/main" Requires="p14">
      <p:transition spd="slow" p14:dur="2000" advTm="40713"/>
    </mc:Choice>
    <mc:Fallback>
      <p:transition spd="slow" advTm="4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 memory</a:t>
            </a:r>
            <a:endParaRPr lang="en-CA" dirty="0"/>
          </a:p>
        </p:txBody>
      </p:sp>
      <p:sp>
        <p:nvSpPr>
          <p:cNvPr id="3" name="Content Placeholder 2"/>
          <p:cNvSpPr>
            <a:spLocks noGrp="1"/>
          </p:cNvSpPr>
          <p:nvPr>
            <p:ph idx="1"/>
          </p:nvPr>
        </p:nvSpPr>
        <p:spPr/>
        <p:txBody>
          <a:bodyPr/>
          <a:lstStyle/>
          <a:p>
            <a:pPr algn="l"/>
            <a:r>
              <a:rPr lang="en-US" dirty="0" smtClean="0"/>
              <a:t>Thus, we could visualize all of main</a:t>
            </a:r>
            <a:r>
              <a:rPr lang="en-US" dirty="0"/>
              <a:t/>
            </a:r>
            <a:br>
              <a:rPr lang="en-US" dirty="0"/>
            </a:br>
            <a:r>
              <a:rPr lang="en-US" dirty="0" smtClean="0"/>
              <a:t>memory as shown here</a:t>
            </a:r>
          </a:p>
          <a:p>
            <a:pPr lvl="1" algn="l"/>
            <a:r>
              <a:rPr lang="en-US" dirty="0" smtClean="0"/>
              <a:t>Assume this is a 32-bit computer</a:t>
            </a:r>
            <a:br>
              <a:rPr lang="en-US" dirty="0" smtClean="0"/>
            </a:br>
            <a:r>
              <a:rPr lang="en-US" dirty="0" smtClean="0"/>
              <a:t>with 4 </a:t>
            </a:r>
            <a:r>
              <a:rPr lang="en-US" dirty="0" err="1" smtClean="0"/>
              <a:t>GiB</a:t>
            </a:r>
            <a:r>
              <a:rPr lang="en-US" dirty="0" smtClean="0"/>
              <a:t> of main memory</a:t>
            </a:r>
            <a:endParaRPr lang="en-US" dirty="0" smtClean="0"/>
          </a:p>
        </p:txBody>
      </p:sp>
      <p:sp>
        <p:nvSpPr>
          <p:cNvPr id="5" name="Rectangle 4"/>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13" name="Straight Arrow Connector 12"/>
          <p:cNvCxnSpPr>
            <a:stCxn id="5"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05688386"/>
      </p:ext>
    </p:extLst>
  </p:cSld>
  <p:clrMapOvr>
    <a:masterClrMapping/>
  </p:clrMapOvr>
  <mc:AlternateContent xmlns:mc="http://schemas.openxmlformats.org/markup-compatibility/2006">
    <mc:Choice xmlns:p14="http://schemas.microsoft.com/office/powerpoint/2010/main" Requires="p14">
      <p:transition spd="slow" p14:dur="2000" advTm="38286"/>
    </mc:Choice>
    <mc:Fallback>
      <p:transition spd="slow" advTm="3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When a program is executed,</a:t>
            </a:r>
          </a:p>
          <a:p>
            <a:pPr marL="0" indent="0" algn="l">
              <a:buNone/>
            </a:pPr>
            <a:r>
              <a:rPr lang="en-US" dirty="0"/>
              <a:t>	</a:t>
            </a:r>
            <a:r>
              <a:rPr lang="en-US" dirty="0" smtClean="0"/>
              <a:t>the operating system allocates some block</a:t>
            </a:r>
          </a:p>
          <a:p>
            <a:pPr marL="0" indent="0" algn="l">
              <a:buNone/>
            </a:pPr>
            <a:r>
              <a:rPr lang="en-US" dirty="0"/>
              <a:t>	</a:t>
            </a:r>
            <a:r>
              <a:rPr lang="en-US" dirty="0" smtClean="0"/>
              <a:t>of memory for its execution</a:t>
            </a:r>
          </a:p>
          <a:p>
            <a:pPr marL="0" indent="0" algn="l">
              <a:buNone/>
            </a:pPr>
            <a:r>
              <a:rPr lang="en-US" dirty="0"/>
              <a:t>	</a:t>
            </a:r>
            <a:endParaRPr lang="en-US" dirty="0" smtClean="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660232" y="2564904"/>
            <a:ext cx="648072" cy="3474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644008" y="2510438"/>
            <a:ext cx="1451038" cy="369332"/>
          </a:xfrm>
          <a:prstGeom prst="rect">
            <a:avLst/>
          </a:prstGeom>
        </p:spPr>
        <p:txBody>
          <a:bodyPr wrap="none">
            <a:spAutoFit/>
          </a:bodyPr>
          <a:lstStyle/>
          <a:p>
            <a:r>
              <a:rPr lang="en-US" dirty="0" smtClean="0">
                <a:latin typeface="Consolas" panose="020B0609020204030204" pitchFamily="49" charset="0"/>
              </a:rPr>
              <a:t>0x70000000</a:t>
            </a:r>
            <a:endParaRPr lang="en-CA" dirty="0"/>
          </a:p>
        </p:txBody>
      </p:sp>
      <p:sp>
        <p:nvSpPr>
          <p:cNvPr id="14" name="Rectangle 13"/>
          <p:cNvSpPr/>
          <p:nvPr/>
        </p:nvSpPr>
        <p:spPr>
          <a:xfrm>
            <a:off x="4644008" y="2996952"/>
            <a:ext cx="1451038" cy="369332"/>
          </a:xfrm>
          <a:prstGeom prst="rect">
            <a:avLst/>
          </a:prstGeom>
        </p:spPr>
        <p:txBody>
          <a:bodyPr wrap="none">
            <a:spAutoFit/>
          </a:bodyPr>
          <a:lstStyle/>
          <a:p>
            <a:r>
              <a:rPr lang="en-US" dirty="0" smtClean="0">
                <a:latin typeface="Consolas" panose="020B0609020204030204" pitchFamily="49" charset="0"/>
              </a:rPr>
              <a:t>0x7fffffff</a:t>
            </a:r>
            <a:endParaRPr lang="en-CA" dirty="0"/>
          </a:p>
        </p:txBody>
      </p:sp>
      <p:cxnSp>
        <p:nvCxnSpPr>
          <p:cNvPr id="16" name="Straight Arrow Connector 15"/>
          <p:cNvCxnSpPr/>
          <p:nvPr/>
        </p:nvCxnSpPr>
        <p:spPr>
          <a:xfrm flipV="1">
            <a:off x="6095046" y="2557996"/>
            <a:ext cx="565186" cy="13710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84168" y="2924944"/>
            <a:ext cx="576064" cy="25810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358942" y="2406862"/>
            <a:ext cx="1572866" cy="338554"/>
          </a:xfrm>
          <a:prstGeom prst="rect">
            <a:avLst/>
          </a:prstGeom>
        </p:spPr>
        <p:txBody>
          <a:bodyPr wrap="none">
            <a:spAutoFit/>
          </a:bodyPr>
          <a:lstStyle/>
          <a:p>
            <a:r>
              <a:rPr lang="en-US" sz="1600" dirty="0" smtClean="0">
                <a:solidFill>
                  <a:prstClr val="black"/>
                </a:solidFill>
                <a:latin typeface="Georgia" panose="02040502050405020303" pitchFamily="18" charset="0"/>
                <a:cs typeface="Arial" pitchFamily="34" charset="0"/>
              </a:rPr>
              <a:t>Top of memory</a:t>
            </a:r>
            <a:endParaRPr lang="en-CA" sz="1400" dirty="0"/>
          </a:p>
        </p:txBody>
      </p:sp>
      <p:sp>
        <p:nvSpPr>
          <p:cNvPr id="20" name="Rectangle 19"/>
          <p:cNvSpPr/>
          <p:nvPr/>
        </p:nvSpPr>
        <p:spPr>
          <a:xfrm>
            <a:off x="7283839" y="2780928"/>
            <a:ext cx="1896673" cy="338554"/>
          </a:xfrm>
          <a:prstGeom prst="rect">
            <a:avLst/>
          </a:prstGeom>
        </p:spPr>
        <p:txBody>
          <a:bodyPr wrap="none">
            <a:spAutoFit/>
          </a:bodyPr>
          <a:lstStyle/>
          <a:p>
            <a:r>
              <a:rPr lang="en-US" sz="1600" dirty="0" smtClean="0">
                <a:solidFill>
                  <a:prstClr val="black"/>
                </a:solidFill>
                <a:latin typeface="Georgia" panose="02040502050405020303" pitchFamily="18" charset="0"/>
                <a:cs typeface="Arial" pitchFamily="34" charset="0"/>
              </a:rPr>
              <a:t>Bottom of memory</a:t>
            </a:r>
            <a:endParaRPr lang="en-CA" sz="1400" dirty="0"/>
          </a:p>
        </p:txBody>
      </p:sp>
      <p:sp>
        <p:nvSpPr>
          <p:cNvPr id="21" name="Rectangle 20"/>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22" name="Rectangle 21"/>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23" name="Straight Arrow Connector 22"/>
          <p:cNvCxnSpPr>
            <a:stCxn id="21"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0335756"/>
      </p:ext>
    </p:extLst>
  </p:cSld>
  <p:clrMapOvr>
    <a:masterClrMapping/>
  </p:clrMapOvr>
  <mc:AlternateContent xmlns:mc="http://schemas.openxmlformats.org/markup-compatibility/2006">
    <mc:Choice xmlns:p14="http://schemas.microsoft.com/office/powerpoint/2010/main" Requires="p14">
      <p:transition spd="slow" p14:dur="2000" advTm="50636"/>
    </mc:Choice>
    <mc:Fallback>
      <p:transition spd="slow" advTm="50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0"/>
                </p:tgtEl>
              </p:cMediaNode>
            </p:audio>
          </p:childTnLst>
        </p:cTn>
      </p:par>
    </p:tnLst>
    <p:bldLst>
      <p:bldP spid="12" grpId="0"/>
      <p:bldP spid="14"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For the purpose of this course,</a:t>
            </a:r>
          </a:p>
          <a:p>
            <a:pPr marL="0" indent="0" algn="l">
              <a:buNone/>
            </a:pPr>
            <a:r>
              <a:rPr lang="en-US" dirty="0"/>
              <a:t>	</a:t>
            </a:r>
            <a:r>
              <a:rPr lang="en-US" dirty="0" smtClean="0"/>
              <a:t>we will assume that the program has</a:t>
            </a:r>
          </a:p>
          <a:p>
            <a:pPr marL="0" indent="0" algn="l">
              <a:buNone/>
            </a:pPr>
            <a:r>
              <a:rPr lang="en-US" dirty="0"/>
              <a:t>	</a:t>
            </a:r>
            <a:r>
              <a:rPr lang="en-US" dirty="0" smtClean="0"/>
              <a:t>access to all of memory</a:t>
            </a:r>
          </a:p>
          <a:p>
            <a:pPr lvl="1" algn="l"/>
            <a:r>
              <a:rPr lang="en-US" dirty="0" smtClean="0"/>
              <a:t>This is actually achievable with </a:t>
            </a:r>
            <a:r>
              <a:rPr lang="en-US" i="1" dirty="0" smtClean="0"/>
              <a:t>virtual memory</a:t>
            </a:r>
            <a:endParaRPr lang="en-US" dirty="0" smtClean="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7358942" y="1038710"/>
            <a:ext cx="1572866" cy="338554"/>
          </a:xfrm>
          <a:prstGeom prst="rect">
            <a:avLst/>
          </a:prstGeom>
        </p:spPr>
        <p:txBody>
          <a:bodyPr wrap="none">
            <a:spAutoFit/>
          </a:bodyPr>
          <a:lstStyle/>
          <a:p>
            <a:r>
              <a:rPr lang="en-US" sz="1600" dirty="0" smtClean="0">
                <a:solidFill>
                  <a:prstClr val="black"/>
                </a:solidFill>
                <a:latin typeface="Georgia" panose="02040502050405020303" pitchFamily="18" charset="0"/>
                <a:cs typeface="Arial" pitchFamily="34" charset="0"/>
              </a:rPr>
              <a:t>Top of memory</a:t>
            </a:r>
            <a:endParaRPr lang="en-CA" sz="1400" dirty="0"/>
          </a:p>
        </p:txBody>
      </p:sp>
      <p:sp>
        <p:nvSpPr>
          <p:cNvPr id="12" name="Rectangle 11"/>
          <p:cNvSpPr/>
          <p:nvPr/>
        </p:nvSpPr>
        <p:spPr>
          <a:xfrm>
            <a:off x="4591614" y="6032500"/>
            <a:ext cx="1896673" cy="338554"/>
          </a:xfrm>
          <a:prstGeom prst="rect">
            <a:avLst/>
          </a:prstGeom>
        </p:spPr>
        <p:txBody>
          <a:bodyPr wrap="none">
            <a:spAutoFit/>
          </a:bodyPr>
          <a:lstStyle/>
          <a:p>
            <a:r>
              <a:rPr lang="en-US" sz="1600" dirty="0" smtClean="0">
                <a:solidFill>
                  <a:prstClr val="black"/>
                </a:solidFill>
                <a:latin typeface="Georgia" panose="02040502050405020303" pitchFamily="18" charset="0"/>
                <a:cs typeface="Arial" pitchFamily="34" charset="0"/>
              </a:rPr>
              <a:t>Bottom of memory</a:t>
            </a:r>
            <a:endParaRPr lang="en-CA" sz="1400" dirty="0"/>
          </a:p>
        </p:txBody>
      </p:sp>
      <p:sp>
        <p:nvSpPr>
          <p:cNvPr id="14" name="Rectangle 13"/>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16" name="Rectangle 15"/>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17" name="Straight Arrow Connector 16"/>
          <p:cNvCxnSpPr>
            <a:stCxn id="14"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9000569"/>
      </p:ext>
    </p:extLst>
  </p:cSld>
  <p:clrMapOvr>
    <a:masterClrMapping/>
  </p:clrMapOvr>
  <mc:AlternateContent xmlns:mc="http://schemas.openxmlformats.org/markup-compatibility/2006">
    <mc:Choice xmlns:p14="http://schemas.microsoft.com/office/powerpoint/2010/main" Requires="p14">
      <p:transition spd="slow" p14:dur="2000" advTm="70599"/>
    </mc:Choice>
    <mc:Fallback>
      <p:transition spd="slow" advTm="7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1" grpId="0"/>
      <p:bldP spid="12"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The instructions are stored starting</a:t>
            </a:r>
            <a:br>
              <a:rPr lang="en-US" dirty="0" smtClean="0"/>
            </a:br>
            <a:r>
              <a:rPr lang="en-US" dirty="0" smtClean="0"/>
              <a:t>at the </a:t>
            </a:r>
            <a:r>
              <a:rPr lang="en-US" dirty="0" smtClean="0"/>
              <a:t>top of memory</a:t>
            </a:r>
          </a:p>
          <a:p>
            <a:pPr lvl="1" algn="l"/>
            <a:r>
              <a:rPr lang="en-US" dirty="0" smtClean="0"/>
              <a:t>This is called the </a:t>
            </a:r>
            <a:r>
              <a:rPr lang="en-US" i="1" dirty="0" smtClean="0"/>
              <a:t>code segment</a:t>
            </a:r>
            <a:endParaRPr lang="en-US" dirty="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660232" y="1196752"/>
            <a:ext cx="648072" cy="6480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148064" y="1362254"/>
            <a:ext cx="1459054" cy="338554"/>
          </a:xfrm>
          <a:prstGeom prst="rect">
            <a:avLst/>
          </a:prstGeom>
        </p:spPr>
        <p:txBody>
          <a:bodyPr wrap="none">
            <a:spAutoFit/>
          </a:bodyPr>
          <a:lstStyle/>
          <a:p>
            <a:r>
              <a:rPr lang="en-US" sz="1600" dirty="0" smtClean="0">
                <a:solidFill>
                  <a:srgbClr val="FF0000"/>
                </a:solidFill>
                <a:latin typeface="Georgia" panose="02040502050405020303" pitchFamily="18" charset="0"/>
                <a:cs typeface="Arial" pitchFamily="34" charset="0"/>
              </a:rPr>
              <a:t>Code segment</a:t>
            </a:r>
            <a:endParaRPr lang="en-CA" sz="1400" dirty="0">
              <a:solidFill>
                <a:srgbClr val="FF0000"/>
              </a:solidFill>
            </a:endParaRPr>
          </a:p>
        </p:txBody>
      </p:sp>
      <p:sp>
        <p:nvSpPr>
          <p:cNvPr id="17" name="Rectangle 16"/>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18" name="Rectangle 17"/>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19" name="Straight Arrow Connector 18"/>
          <p:cNvCxnSpPr>
            <a:stCxn id="17"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99627886"/>
      </p:ext>
    </p:extLst>
  </p:cSld>
  <p:clrMapOvr>
    <a:masterClrMapping/>
  </p:clrMapOvr>
  <mc:AlternateContent xmlns:mc="http://schemas.openxmlformats.org/markup-compatibility/2006">
    <mc:Choice xmlns:p14="http://schemas.microsoft.com/office/powerpoint/2010/main" Requires="p14">
      <p:transition spd="slow" p14:dur="2000" advTm="25480"/>
    </mc:Choice>
    <mc:Fallback>
      <p:transition spd="slow" advTm="2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Literals are stored next</a:t>
            </a:r>
            <a:br>
              <a:rPr lang="en-US" dirty="0" smtClean="0"/>
            </a:br>
            <a:r>
              <a:rPr lang="en-US" dirty="0" smtClean="0"/>
              <a:t>in the </a:t>
            </a:r>
            <a:r>
              <a:rPr lang="en-US" i="1" dirty="0" smtClean="0"/>
              <a:t>data segment</a:t>
            </a:r>
            <a:endParaRPr lang="en-US" dirty="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6660232" y="1843112"/>
            <a:ext cx="648072" cy="28974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177630" y="1798216"/>
            <a:ext cx="1431802" cy="338554"/>
          </a:xfrm>
          <a:prstGeom prst="rect">
            <a:avLst/>
          </a:prstGeom>
        </p:spPr>
        <p:txBody>
          <a:bodyPr wrap="none">
            <a:spAutoFit/>
          </a:bodyPr>
          <a:lstStyle/>
          <a:p>
            <a:r>
              <a:rPr lang="en-US" sz="1600" dirty="0" smtClean="0">
                <a:solidFill>
                  <a:srgbClr val="0070C0"/>
                </a:solidFill>
                <a:latin typeface="Georgia" panose="02040502050405020303" pitchFamily="18" charset="0"/>
                <a:cs typeface="Arial" pitchFamily="34" charset="0"/>
              </a:rPr>
              <a:t>Data segment</a:t>
            </a:r>
            <a:endParaRPr lang="en-CA" sz="1400" dirty="0">
              <a:solidFill>
                <a:srgbClr val="0070C0"/>
              </a:solidFill>
            </a:endParaRPr>
          </a:p>
        </p:txBody>
      </p:sp>
      <p:sp>
        <p:nvSpPr>
          <p:cNvPr id="19" name="Rectangle 18"/>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20" name="Rectangle 19"/>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21" name="Straight Arrow Connector 20"/>
          <p:cNvCxnSpPr>
            <a:stCxn id="19"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0"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0232" y="1196752"/>
            <a:ext cx="648072" cy="6480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5148064" y="1362254"/>
            <a:ext cx="1459054" cy="338554"/>
          </a:xfrm>
          <a:prstGeom prst="rect">
            <a:avLst/>
          </a:prstGeom>
        </p:spPr>
        <p:txBody>
          <a:bodyPr wrap="none">
            <a:spAutoFit/>
          </a:bodyPr>
          <a:lstStyle/>
          <a:p>
            <a:r>
              <a:rPr lang="en-US" sz="1600" dirty="0" smtClean="0">
                <a:solidFill>
                  <a:srgbClr val="FF0000"/>
                </a:solidFill>
                <a:latin typeface="Georgia" panose="02040502050405020303" pitchFamily="18" charset="0"/>
                <a:cs typeface="Arial" pitchFamily="34" charset="0"/>
              </a:rPr>
              <a:t>Code segment</a:t>
            </a:r>
            <a:endParaRPr lang="en-CA" sz="1400" dirty="0">
              <a:solidFill>
                <a:srgbClr val="FF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30874090"/>
      </p:ext>
    </p:extLst>
  </p:cSld>
  <p:clrMapOvr>
    <a:masterClrMapping/>
  </p:clrMapOvr>
  <mc:AlternateContent xmlns:mc="http://schemas.openxmlformats.org/markup-compatibility/2006">
    <mc:Choice xmlns:p14="http://schemas.microsoft.com/office/powerpoint/2010/main" Requires="p14">
      <p:transition spd="slow" p14:dur="2000" advTm="20481"/>
    </mc:Choice>
    <mc:Fallback>
      <p:transition spd="slow" advTm="20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Memory for local variables is stored</a:t>
            </a:r>
            <a:br>
              <a:rPr lang="en-US" dirty="0" smtClean="0"/>
            </a:br>
            <a:r>
              <a:rPr lang="en-US" dirty="0" smtClean="0"/>
              <a:t>starting at the bottom of memory</a:t>
            </a:r>
          </a:p>
          <a:p>
            <a:pPr lvl="1" algn="l"/>
            <a:r>
              <a:rPr lang="en-US" dirty="0" smtClean="0"/>
              <a:t>This is called the </a:t>
            </a:r>
            <a:r>
              <a:rPr lang="en-US" i="1" dirty="0" smtClean="0"/>
              <a:t>call stack</a:t>
            </a:r>
            <a:endParaRPr lang="en-US" dirty="0" smtClean="0"/>
          </a:p>
          <a:p>
            <a:pPr lvl="1" algn="l"/>
            <a:endParaRPr lang="en-US" dirty="0"/>
          </a:p>
          <a:p>
            <a:pPr algn="l"/>
            <a:r>
              <a:rPr lang="en-US" dirty="0"/>
              <a:t>As we need more local </a:t>
            </a:r>
            <a:r>
              <a:rPr lang="en-US" dirty="0" smtClean="0"/>
              <a:t>variables,</a:t>
            </a:r>
            <a:br>
              <a:rPr lang="en-US" dirty="0" smtClean="0"/>
            </a:br>
            <a:r>
              <a:rPr lang="en-US" dirty="0" smtClean="0"/>
              <a:t>the </a:t>
            </a:r>
            <a:r>
              <a:rPr lang="en-US" dirty="0"/>
              <a:t>call stack will grow towards</a:t>
            </a:r>
            <a:br>
              <a:rPr lang="en-US" dirty="0"/>
            </a:br>
            <a:r>
              <a:rPr lang="en-US" dirty="0" smtClean="0"/>
              <a:t>the </a:t>
            </a:r>
            <a:r>
              <a:rPr lang="en-US" dirty="0"/>
              <a:t>top of memory</a:t>
            </a:r>
          </a:p>
          <a:p>
            <a:pPr lvl="1" algn="l"/>
            <a:endParaRPr lang="en-US" dirty="0" smtClean="0"/>
          </a:p>
          <a:p>
            <a:pPr lvl="1" algn="l"/>
            <a:endParaRPr lang="en-US" dirty="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6660232" y="6258798"/>
            <a:ext cx="648072" cy="38687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5533127" y="6258798"/>
            <a:ext cx="1055097" cy="338554"/>
          </a:xfrm>
          <a:prstGeom prst="rect">
            <a:avLst/>
          </a:prstGeom>
        </p:spPr>
        <p:txBody>
          <a:bodyPr wrap="none">
            <a:spAutoFit/>
          </a:bodyPr>
          <a:lstStyle/>
          <a:p>
            <a:r>
              <a:rPr lang="en-US" sz="1600" dirty="0" smtClean="0">
                <a:solidFill>
                  <a:srgbClr val="7030A0"/>
                </a:solidFill>
                <a:latin typeface="Georgia" panose="02040502050405020303" pitchFamily="18" charset="0"/>
                <a:cs typeface="Arial" pitchFamily="34" charset="0"/>
              </a:rPr>
              <a:t>Call stack</a:t>
            </a:r>
            <a:endParaRPr lang="en-CA" sz="1400" dirty="0">
              <a:solidFill>
                <a:srgbClr val="7030A0"/>
              </a:solidFill>
            </a:endParaRPr>
          </a:p>
        </p:txBody>
      </p:sp>
      <p:sp>
        <p:nvSpPr>
          <p:cNvPr id="21" name="Rectangle 20"/>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22" name="Rectangle 21"/>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23" name="Straight Arrow Connector 22"/>
          <p:cNvCxnSpPr>
            <a:stCxn id="21"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0232" y="1843112"/>
            <a:ext cx="648072" cy="28974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5177630" y="1798216"/>
            <a:ext cx="1431802" cy="338554"/>
          </a:xfrm>
          <a:prstGeom prst="rect">
            <a:avLst/>
          </a:prstGeom>
        </p:spPr>
        <p:txBody>
          <a:bodyPr wrap="none">
            <a:spAutoFit/>
          </a:bodyPr>
          <a:lstStyle/>
          <a:p>
            <a:r>
              <a:rPr lang="en-US" sz="1600" dirty="0" smtClean="0">
                <a:solidFill>
                  <a:srgbClr val="0070C0"/>
                </a:solidFill>
                <a:latin typeface="Georgia" panose="02040502050405020303" pitchFamily="18" charset="0"/>
                <a:cs typeface="Arial" pitchFamily="34" charset="0"/>
              </a:rPr>
              <a:t>Data segment</a:t>
            </a:r>
            <a:endParaRPr lang="en-CA" sz="1400" dirty="0">
              <a:solidFill>
                <a:srgbClr val="0070C0"/>
              </a:solidFill>
            </a:endParaRPr>
          </a:p>
        </p:txBody>
      </p:sp>
      <p:sp>
        <p:nvSpPr>
          <p:cNvPr id="27" name="Rectangle 26"/>
          <p:cNvSpPr/>
          <p:nvPr/>
        </p:nvSpPr>
        <p:spPr>
          <a:xfrm>
            <a:off x="6660232" y="1196752"/>
            <a:ext cx="648072" cy="6480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5148064" y="1362254"/>
            <a:ext cx="1459054" cy="338554"/>
          </a:xfrm>
          <a:prstGeom prst="rect">
            <a:avLst/>
          </a:prstGeom>
        </p:spPr>
        <p:txBody>
          <a:bodyPr wrap="none">
            <a:spAutoFit/>
          </a:bodyPr>
          <a:lstStyle/>
          <a:p>
            <a:r>
              <a:rPr lang="en-US" sz="1600" dirty="0" smtClean="0">
                <a:solidFill>
                  <a:srgbClr val="FF0000"/>
                </a:solidFill>
                <a:latin typeface="Georgia" panose="02040502050405020303" pitchFamily="18" charset="0"/>
                <a:cs typeface="Arial" pitchFamily="34" charset="0"/>
              </a:rPr>
              <a:t>Code segment</a:t>
            </a:r>
            <a:endParaRPr lang="en-CA" sz="1400" dirty="0">
              <a:solidFill>
                <a:srgbClr val="FF0000"/>
              </a:solidFill>
            </a:endParaRPr>
          </a:p>
        </p:txBody>
      </p:sp>
      <p:cxnSp>
        <p:nvCxnSpPr>
          <p:cNvPr id="29" name="Straight Arrow Connector 28"/>
          <p:cNvCxnSpPr/>
          <p:nvPr/>
        </p:nvCxnSpPr>
        <p:spPr>
          <a:xfrm flipV="1">
            <a:off x="6984268" y="5589240"/>
            <a:ext cx="0" cy="669558"/>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9405295"/>
      </p:ext>
    </p:extLst>
  </p:cSld>
  <p:clrMapOvr>
    <a:masterClrMapping/>
  </p:clrMapOvr>
  <mc:AlternateContent xmlns:mc="http://schemas.openxmlformats.org/markup-compatibility/2006">
    <mc:Choice xmlns:p14="http://schemas.microsoft.com/office/powerpoint/2010/main" Requires="p14">
      <p:transition spd="slow" p14:dur="2000" advTm="38236"/>
    </mc:Choice>
    <mc:Fallback>
      <p:transition spd="slow" advTm="3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Main memory</a:t>
            </a:r>
            <a:endParaRPr lang="en-CA" dirty="0"/>
          </a:p>
        </p:txBody>
      </p:sp>
      <p:sp>
        <p:nvSpPr>
          <p:cNvPr id="3" name="Content Placeholder 2"/>
          <p:cNvSpPr>
            <a:spLocks noGrp="1"/>
          </p:cNvSpPr>
          <p:nvPr>
            <p:ph idx="1"/>
          </p:nvPr>
        </p:nvSpPr>
        <p:spPr/>
        <p:txBody>
          <a:bodyPr/>
          <a:lstStyle/>
          <a:p>
            <a:pPr algn="l"/>
            <a:r>
              <a:rPr lang="en-US" dirty="0" smtClean="0"/>
              <a:t>The remaining memory between the</a:t>
            </a:r>
            <a:br>
              <a:rPr lang="en-US" dirty="0" smtClean="0"/>
            </a:br>
            <a:r>
              <a:rPr lang="en-US" dirty="0" smtClean="0"/>
              <a:t>data segment and the call stack will</a:t>
            </a:r>
            <a:br>
              <a:rPr lang="en-US" dirty="0" smtClean="0"/>
            </a:br>
            <a:r>
              <a:rPr lang="en-US" dirty="0" smtClean="0"/>
              <a:t>be used for additional features:</a:t>
            </a:r>
          </a:p>
          <a:p>
            <a:pPr lvl="1" algn="l"/>
            <a:r>
              <a:rPr lang="en-US" dirty="0" smtClean="0"/>
              <a:t>Local variables that keep their value between</a:t>
            </a:r>
            <a:br>
              <a:rPr lang="en-US" dirty="0" smtClean="0"/>
            </a:br>
            <a:r>
              <a:rPr lang="en-US" dirty="0" smtClean="0"/>
              <a:t>function calls (</a:t>
            </a:r>
            <a:r>
              <a:rPr lang="en-US" dirty="0" smtClean="0">
                <a:latin typeface="Consolas" panose="020B0609020204030204" pitchFamily="49" charset="0"/>
              </a:rPr>
              <a:t>static</a:t>
            </a:r>
            <a:r>
              <a:rPr lang="en-US" dirty="0" smtClean="0"/>
              <a:t>)</a:t>
            </a:r>
          </a:p>
          <a:p>
            <a:pPr lvl="1" algn="l"/>
            <a:r>
              <a:rPr lang="en-US" dirty="0" smtClean="0"/>
              <a:t>Dynamically allocated memory (the heap)</a:t>
            </a:r>
            <a:endParaRPr lang="en-US" dirty="0"/>
          </a:p>
        </p:txBody>
      </p:sp>
      <p:sp>
        <p:nvSpPr>
          <p:cNvPr id="7" name="Rectangle 6"/>
          <p:cNvSpPr/>
          <p:nvPr/>
        </p:nvSpPr>
        <p:spPr>
          <a:xfrm>
            <a:off x="6660232"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6660232" y="6258798"/>
            <a:ext cx="648072" cy="38687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5533127" y="6258798"/>
            <a:ext cx="1055097" cy="338554"/>
          </a:xfrm>
          <a:prstGeom prst="rect">
            <a:avLst/>
          </a:prstGeom>
        </p:spPr>
        <p:txBody>
          <a:bodyPr wrap="none">
            <a:spAutoFit/>
          </a:bodyPr>
          <a:lstStyle/>
          <a:p>
            <a:r>
              <a:rPr lang="en-US" sz="1600" dirty="0" smtClean="0">
                <a:solidFill>
                  <a:srgbClr val="7030A0"/>
                </a:solidFill>
                <a:latin typeface="Georgia" panose="02040502050405020303" pitchFamily="18" charset="0"/>
                <a:cs typeface="Arial" pitchFamily="34" charset="0"/>
              </a:rPr>
              <a:t>Call stack</a:t>
            </a:r>
            <a:endParaRPr lang="en-CA" sz="1400" dirty="0">
              <a:solidFill>
                <a:srgbClr val="7030A0"/>
              </a:solidFill>
            </a:endParaRPr>
          </a:p>
        </p:txBody>
      </p:sp>
      <p:sp>
        <p:nvSpPr>
          <p:cNvPr id="21" name="Rectangle 20"/>
          <p:cNvSpPr/>
          <p:nvPr/>
        </p:nvSpPr>
        <p:spPr>
          <a:xfrm>
            <a:off x="4644008"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22" name="Rectangle 21"/>
          <p:cNvSpPr/>
          <p:nvPr/>
        </p:nvSpPr>
        <p:spPr>
          <a:xfrm>
            <a:off x="4644008"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23" name="Straight Arrow Connector 22"/>
          <p:cNvCxnSpPr>
            <a:stCxn id="21" idx="3"/>
          </p:cNvCxnSpPr>
          <p:nvPr/>
        </p:nvCxnSpPr>
        <p:spPr>
          <a:xfrm>
            <a:off x="6095046"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flipV="1">
            <a:off x="6095046"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0232" y="1843112"/>
            <a:ext cx="648072" cy="28974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5177630" y="1798216"/>
            <a:ext cx="1431802" cy="338554"/>
          </a:xfrm>
          <a:prstGeom prst="rect">
            <a:avLst/>
          </a:prstGeom>
        </p:spPr>
        <p:txBody>
          <a:bodyPr wrap="none">
            <a:spAutoFit/>
          </a:bodyPr>
          <a:lstStyle/>
          <a:p>
            <a:r>
              <a:rPr lang="en-US" sz="1600" dirty="0" smtClean="0">
                <a:solidFill>
                  <a:srgbClr val="0070C0"/>
                </a:solidFill>
                <a:latin typeface="Georgia" panose="02040502050405020303" pitchFamily="18" charset="0"/>
                <a:cs typeface="Arial" pitchFamily="34" charset="0"/>
              </a:rPr>
              <a:t>Data segment</a:t>
            </a:r>
            <a:endParaRPr lang="en-CA" sz="1400" dirty="0">
              <a:solidFill>
                <a:srgbClr val="0070C0"/>
              </a:solidFill>
            </a:endParaRPr>
          </a:p>
        </p:txBody>
      </p:sp>
      <p:sp>
        <p:nvSpPr>
          <p:cNvPr id="27" name="Rectangle 26"/>
          <p:cNvSpPr/>
          <p:nvPr/>
        </p:nvSpPr>
        <p:spPr>
          <a:xfrm>
            <a:off x="6660232" y="1196752"/>
            <a:ext cx="648072" cy="6480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5148064" y="1362254"/>
            <a:ext cx="1459054" cy="338554"/>
          </a:xfrm>
          <a:prstGeom prst="rect">
            <a:avLst/>
          </a:prstGeom>
        </p:spPr>
        <p:txBody>
          <a:bodyPr wrap="none">
            <a:spAutoFit/>
          </a:bodyPr>
          <a:lstStyle/>
          <a:p>
            <a:r>
              <a:rPr lang="en-US" sz="1600" dirty="0" smtClean="0">
                <a:solidFill>
                  <a:srgbClr val="FF0000"/>
                </a:solidFill>
                <a:latin typeface="Georgia" panose="02040502050405020303" pitchFamily="18" charset="0"/>
                <a:cs typeface="Arial" pitchFamily="34" charset="0"/>
              </a:rPr>
              <a:t>Code segment</a:t>
            </a:r>
            <a:endParaRPr lang="en-CA" sz="1400" dirty="0">
              <a:solidFill>
                <a:srgbClr val="FF0000"/>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66942801"/>
      </p:ext>
    </p:extLst>
  </p:cSld>
  <p:clrMapOvr>
    <a:masterClrMapping/>
  </p:clrMapOvr>
  <mc:AlternateContent xmlns:mc="http://schemas.openxmlformats.org/markup-compatibility/2006">
    <mc:Choice xmlns:p14="http://schemas.microsoft.com/office/powerpoint/2010/main" Requires="p14">
      <p:transition spd="slow" p14:dur="2000" advTm="42414"/>
    </mc:Choice>
    <mc:Fallback>
      <p:transition spd="slow" advTm="4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the purpose of main memory</a:t>
            </a:r>
            <a:endParaRPr lang="en-CA" dirty="0" smtClean="0"/>
          </a:p>
          <a:p>
            <a:pPr lvl="1"/>
            <a:r>
              <a:rPr lang="en-US" dirty="0" smtClean="0"/>
              <a:t>Explain how each byte has its own address</a:t>
            </a:r>
          </a:p>
          <a:p>
            <a:pPr lvl="1"/>
            <a:r>
              <a:rPr lang="en-US" dirty="0" smtClean="0"/>
              <a:t>See how these addresses are passed </a:t>
            </a:r>
            <a:r>
              <a:rPr lang="en-US" i="1" dirty="0" smtClean="0"/>
              <a:t>in parallel</a:t>
            </a:r>
            <a:r>
              <a:rPr lang="en-US" dirty="0" smtClean="0"/>
              <a:t> to main memory</a:t>
            </a:r>
          </a:p>
          <a:p>
            <a:pPr lvl="2"/>
            <a:r>
              <a:rPr lang="en-US" dirty="0" smtClean="0"/>
              <a:t>This limits the maximum amount of memory that can be accessed</a:t>
            </a:r>
          </a:p>
          <a:p>
            <a:pPr lvl="1"/>
            <a:r>
              <a:rPr lang="en-US" dirty="0" smtClean="0"/>
              <a:t>See how main memory is used for executing programs</a:t>
            </a:r>
          </a:p>
          <a:p>
            <a:pPr lvl="1"/>
            <a:r>
              <a:rPr lang="en-US" dirty="0" smtClean="0"/>
              <a:t>See how main memory is used for storing local arrays</a:t>
            </a:r>
            <a:endParaRPr lang="en-US" dirty="0" smtClean="0"/>
          </a:p>
          <a:p>
            <a:pPr lvl="1"/>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50890"/>
    </mc:Choice>
    <mc:Fallback>
      <p:transition spd="slow" advTm="5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arrays</a:t>
            </a:r>
            <a:endParaRPr lang="en-CA" dirty="0"/>
          </a:p>
        </p:txBody>
      </p:sp>
      <p:sp>
        <p:nvSpPr>
          <p:cNvPr id="3" name="Content Placeholder 2"/>
          <p:cNvSpPr>
            <a:spLocks noGrp="1"/>
          </p:cNvSpPr>
          <p:nvPr>
            <p:ph idx="1"/>
          </p:nvPr>
        </p:nvSpPr>
        <p:spPr/>
        <p:txBody>
          <a:bodyPr/>
          <a:lstStyle/>
          <a:p>
            <a:pPr algn="l"/>
            <a:r>
              <a:rPr lang="en-US" dirty="0" smtClean="0"/>
              <a:t>Suppose we have this program:</a:t>
            </a:r>
          </a:p>
          <a:p>
            <a:pPr marL="800100" lvl="2" indent="0" algn="l">
              <a:buNone/>
            </a:pPr>
            <a:r>
              <a:rPr lang="en-US" sz="1600" dirty="0" smtClean="0">
                <a:latin typeface="Consolas" panose="020B0609020204030204" pitchFamily="49" charset="0"/>
              </a:rPr>
              <a:t>#include &lt;</a:t>
            </a:r>
            <a:r>
              <a:rPr lang="en-US" sz="1600" dirty="0" err="1" smtClean="0">
                <a:latin typeface="Consolas" panose="020B0609020204030204" pitchFamily="49" charset="0"/>
              </a:rPr>
              <a:t>iostream</a:t>
            </a:r>
            <a:r>
              <a:rPr lang="en-US" sz="1600" dirty="0" smtClean="0">
                <a:latin typeface="Consolas" panose="020B0609020204030204" pitchFamily="49" charset="0"/>
              </a:rPr>
              <a:t>&gt;</a:t>
            </a:r>
          </a:p>
          <a:p>
            <a:pPr marL="800100" lvl="2" indent="0" algn="l">
              <a:buNone/>
            </a:pPr>
            <a:endParaRPr lang="en-US" sz="1600" dirty="0">
              <a:latin typeface="Consolas" panose="020B0609020204030204" pitchFamily="49" charset="0"/>
            </a:endParaRPr>
          </a:p>
          <a:p>
            <a:pPr marL="800100" lvl="2" indent="0" algn="l">
              <a:buNone/>
            </a:pPr>
            <a:r>
              <a:rPr lang="en-US" sz="1600" dirty="0" err="1" smtClean="0">
                <a:latin typeface="Consolas" panose="020B0609020204030204" pitchFamily="49" charset="0"/>
              </a:rPr>
              <a:t>int</a:t>
            </a:r>
            <a:r>
              <a:rPr lang="en-US" sz="1600" dirty="0" smtClean="0">
                <a:latin typeface="Consolas" panose="020B0609020204030204" pitchFamily="49" charset="0"/>
              </a:rPr>
              <a:t> main();</a:t>
            </a:r>
          </a:p>
          <a:p>
            <a:pPr marL="800100" lvl="2" indent="0" algn="l">
              <a:buNone/>
            </a:pPr>
            <a:endParaRPr lang="en-US" sz="1600" dirty="0">
              <a:latin typeface="Consolas" panose="020B0609020204030204" pitchFamily="49" charset="0"/>
            </a:endParaRPr>
          </a:p>
          <a:p>
            <a:pPr marL="800100" lvl="2" indent="0" algn="l">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lgn="l">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data[5];</a:t>
            </a:r>
          </a:p>
          <a:p>
            <a:pPr marL="800100" lvl="2" indent="0" algn="l">
              <a:buNone/>
            </a:pPr>
            <a:endParaRPr lang="en-US" sz="1600" dirty="0">
              <a:latin typeface="Consolas" panose="020B0609020204030204" pitchFamily="49" charset="0"/>
            </a:endParaRPr>
          </a:p>
          <a:p>
            <a:pPr marL="800100" lvl="2" indent="0" algn="l">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data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00100" lvl="2" indent="0" algn="l">
              <a:buNone/>
            </a:pPr>
            <a:r>
              <a:rPr lang="en-US" sz="1600" dirty="0">
                <a:latin typeface="Consolas" panose="020B0609020204030204" pitchFamily="49" charset="0"/>
              </a:rPr>
              <a:t> </a:t>
            </a:r>
            <a:r>
              <a:rPr lang="en-US" sz="1600" dirty="0" smtClean="0">
                <a:latin typeface="Consolas" panose="020B0609020204030204" pitchFamily="49" charset="0"/>
              </a:rPr>
              <a:t>   return 0;</a:t>
            </a:r>
          </a:p>
          <a:p>
            <a:pPr marL="800100" lvl="2" indent="0" algn="l">
              <a:buNone/>
            </a:pPr>
            <a:r>
              <a:rPr lang="en-US" sz="1600" dirty="0">
                <a:latin typeface="Consolas" panose="020B0609020204030204" pitchFamily="49" charset="0"/>
              </a:rPr>
              <a:t>}</a:t>
            </a:r>
            <a:endParaRPr lang="en-US" sz="1600" dirty="0" smtClean="0">
              <a:latin typeface="Consolas" panose="020B0609020204030204" pitchFamily="49"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09156462"/>
              </p:ext>
            </p:extLst>
          </p:nvPr>
        </p:nvGraphicFramePr>
        <p:xfrm>
          <a:off x="5292080" y="1155700"/>
          <a:ext cx="2592288" cy="5120640"/>
        </p:xfrm>
        <a:graphic>
          <a:graphicData uri="http://schemas.openxmlformats.org/drawingml/2006/table">
            <a:tbl>
              <a:tblPr firstRow="1" bandRow="1">
                <a:tableStyleId>{2D5ABB26-0587-4C30-8999-92F81FD0307C}</a:tableStyleId>
              </a:tblPr>
              <a:tblGrid>
                <a:gridCol w="1069005"/>
                <a:gridCol w="1523283"/>
              </a:tblGrid>
              <a:tr h="0">
                <a:tc>
                  <a:txBody>
                    <a:bodyPr/>
                    <a:lstStyle/>
                    <a:p>
                      <a:pPr algn="ctr"/>
                      <a:r>
                        <a:rPr lang="en-CA" sz="1400" dirty="0" smtClean="0">
                          <a:latin typeface="Consolas" panose="020B0609020204030204" pitchFamily="49" charset="0"/>
                        </a:rPr>
                        <a:t>⋮</a:t>
                      </a:r>
                      <a:endParaRPr lang="en-CA" sz="14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dirty="0" smtClean="0">
                          <a:latin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ffff3d7f</a:t>
                      </a: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ffff3d80</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ffff3d81</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ffff3d82</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ffff3d83</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ffff3d84</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ffff3d85</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ffff3d86</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ffff3d88</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ffff3d8d</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ffff3d8e</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ffff3d8f</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ffff3d90</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ffff3d91</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ffff3d92</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ffff3d93</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00000000</a:t>
                      </a:r>
                      <a:endParaRPr lang="en-CA" sz="14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400" dirty="0" smtClean="0">
                          <a:latin typeface="Consolas" panose="020B0609020204030204" pitchFamily="49" charset="0"/>
                        </a:rPr>
                        <a:t>ffff3d94</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CA" sz="1400" dirty="0" smtClean="0">
                          <a:latin typeface="Consolas" panose="020B0609020204030204" pitchFamily="49" charset="0"/>
                        </a:rPr>
                        <a:t>⋮</a:t>
                      </a:r>
                      <a:endParaRPr lang="en-CA" sz="14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algn="ctr"/>
                      <a:r>
                        <a:rPr lang="en-CA" sz="1400" dirty="0" smtClean="0">
                          <a:latin typeface="Consolas" panose="020B0609020204030204" pitchFamily="49" charset="0"/>
                        </a:rPr>
                        <a:t>⋮</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4" name="Rectangle 3"/>
          <p:cNvSpPr/>
          <p:nvPr/>
        </p:nvSpPr>
        <p:spPr>
          <a:xfrm>
            <a:off x="2411760" y="4941168"/>
            <a:ext cx="1957587" cy="646331"/>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0xffff3d80</a:t>
            </a:r>
            <a:endParaRPr lang="en-CA" dirty="0">
              <a:solidFill>
                <a:srgbClr val="0070C0"/>
              </a:solidFill>
            </a:endParaRPr>
          </a:p>
        </p:txBody>
      </p:sp>
      <p:sp>
        <p:nvSpPr>
          <p:cNvPr id="5" name="Rounded Rectangle 4"/>
          <p:cNvSpPr/>
          <p:nvPr/>
        </p:nvSpPr>
        <p:spPr>
          <a:xfrm>
            <a:off x="5309836" y="1574548"/>
            <a:ext cx="100811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6624720" y="1565670"/>
            <a:ext cx="1008112" cy="4302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6624720" y="1539036"/>
            <a:ext cx="1008112" cy="927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6624720" y="2394254"/>
            <a:ext cx="1008112" cy="927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6624720" y="3249472"/>
            <a:ext cx="1008112" cy="927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6624720" y="4104690"/>
            <a:ext cx="1008112" cy="927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6624720" y="4959908"/>
            <a:ext cx="1008112" cy="927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956376" y="1817983"/>
            <a:ext cx="1071127" cy="369332"/>
          </a:xfrm>
          <a:prstGeom prst="rect">
            <a:avLst/>
          </a:prstGeom>
        </p:spPr>
        <p:txBody>
          <a:bodyPr wrap="none">
            <a:spAutoFit/>
          </a:bodyPr>
          <a:lstStyle/>
          <a:p>
            <a:r>
              <a:rPr lang="en-US" dirty="0" smtClean="0">
                <a:latin typeface="Consolas" panose="020B0609020204030204" pitchFamily="49" charset="0"/>
              </a:rPr>
              <a:t>data[0]</a:t>
            </a:r>
            <a:endParaRPr lang="en-CA" dirty="0"/>
          </a:p>
        </p:txBody>
      </p:sp>
      <p:sp>
        <p:nvSpPr>
          <p:cNvPr id="16" name="Rectangle 15"/>
          <p:cNvSpPr/>
          <p:nvPr/>
        </p:nvSpPr>
        <p:spPr>
          <a:xfrm>
            <a:off x="7956376" y="2681872"/>
            <a:ext cx="1071127" cy="369332"/>
          </a:xfrm>
          <a:prstGeom prst="rect">
            <a:avLst/>
          </a:prstGeom>
        </p:spPr>
        <p:txBody>
          <a:bodyPr wrap="none">
            <a:spAutoFit/>
          </a:bodyPr>
          <a:lstStyle/>
          <a:p>
            <a:r>
              <a:rPr lang="en-US" dirty="0" smtClean="0">
                <a:latin typeface="Consolas" panose="020B0609020204030204" pitchFamily="49" charset="0"/>
              </a:rPr>
              <a:t>data[1]</a:t>
            </a:r>
            <a:endParaRPr lang="en-CA" dirty="0"/>
          </a:p>
        </p:txBody>
      </p:sp>
      <p:sp>
        <p:nvSpPr>
          <p:cNvPr id="18" name="Rectangle 17"/>
          <p:cNvSpPr/>
          <p:nvPr/>
        </p:nvSpPr>
        <p:spPr>
          <a:xfrm>
            <a:off x="7956376" y="3536106"/>
            <a:ext cx="1071127" cy="369332"/>
          </a:xfrm>
          <a:prstGeom prst="rect">
            <a:avLst/>
          </a:prstGeom>
        </p:spPr>
        <p:txBody>
          <a:bodyPr wrap="none">
            <a:spAutoFit/>
          </a:bodyPr>
          <a:lstStyle/>
          <a:p>
            <a:r>
              <a:rPr lang="en-US" dirty="0" smtClean="0">
                <a:latin typeface="Consolas" panose="020B0609020204030204" pitchFamily="49" charset="0"/>
              </a:rPr>
              <a:t>data[2]</a:t>
            </a:r>
            <a:endParaRPr lang="en-CA" dirty="0"/>
          </a:p>
        </p:txBody>
      </p:sp>
      <p:sp>
        <p:nvSpPr>
          <p:cNvPr id="19" name="Rectangle 18"/>
          <p:cNvSpPr/>
          <p:nvPr/>
        </p:nvSpPr>
        <p:spPr>
          <a:xfrm>
            <a:off x="7956376" y="4390340"/>
            <a:ext cx="1071127" cy="369332"/>
          </a:xfrm>
          <a:prstGeom prst="rect">
            <a:avLst/>
          </a:prstGeom>
        </p:spPr>
        <p:txBody>
          <a:bodyPr wrap="none">
            <a:spAutoFit/>
          </a:bodyPr>
          <a:lstStyle/>
          <a:p>
            <a:r>
              <a:rPr lang="en-US" dirty="0" smtClean="0">
                <a:latin typeface="Consolas" panose="020B0609020204030204" pitchFamily="49" charset="0"/>
              </a:rPr>
              <a:t>data[3]</a:t>
            </a:r>
            <a:endParaRPr lang="en-CA" dirty="0"/>
          </a:p>
        </p:txBody>
      </p:sp>
      <p:sp>
        <p:nvSpPr>
          <p:cNvPr id="20" name="Rectangle 19"/>
          <p:cNvSpPr/>
          <p:nvPr/>
        </p:nvSpPr>
        <p:spPr>
          <a:xfrm>
            <a:off x="7956376" y="5244574"/>
            <a:ext cx="1071127" cy="369332"/>
          </a:xfrm>
          <a:prstGeom prst="rect">
            <a:avLst/>
          </a:prstGeom>
        </p:spPr>
        <p:txBody>
          <a:bodyPr wrap="none">
            <a:spAutoFit/>
          </a:bodyPr>
          <a:lstStyle/>
          <a:p>
            <a:r>
              <a:rPr lang="en-US" dirty="0" smtClean="0">
                <a:latin typeface="Consolas" panose="020B0609020204030204" pitchFamily="49" charset="0"/>
              </a:rPr>
              <a:t>data[4]</a:t>
            </a: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6284292"/>
      </p:ext>
    </p:extLst>
  </p:cSld>
  <p:clrMapOvr>
    <a:masterClrMapping/>
  </p:clrMapOvr>
  <mc:AlternateContent xmlns:mc="http://schemas.openxmlformats.org/markup-compatibility/2006">
    <mc:Choice xmlns:p14="http://schemas.microsoft.com/office/powerpoint/2010/main" Requires="p14">
      <p:transition spd="slow" p14:dur="2000" advTm="155705"/>
    </mc:Choice>
    <mc:Fallback>
      <p:transition spd="slow" advTm="15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7"/>
                </p:tgtEl>
              </p:cMediaNode>
            </p:audio>
          </p:childTnLst>
        </p:cTn>
      </p:par>
    </p:tnLst>
    <p:bldLst>
      <p:bldP spid="4" grpId="0"/>
      <p:bldP spid="5" grpId="0" animBg="1"/>
      <p:bldP spid="5"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p:bldP spid="15" grpId="1"/>
      <p:bldP spid="16" grpId="0"/>
      <p:bldP spid="16" grpId="1"/>
      <p:bldP spid="18" grpId="0"/>
      <p:bldP spid="18" grpId="1"/>
      <p:bldP spid="19" grpId="0"/>
      <p:bldP spid="19" grpId="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Know that main memory is byte addressable and each byte has its own unique address</a:t>
            </a:r>
            <a:endParaRPr lang="en-CA" dirty="0"/>
          </a:p>
          <a:p>
            <a:pPr lvl="1"/>
            <a:r>
              <a:rPr lang="en-CA" dirty="0" smtClean="0"/>
              <a:t>Know addresses are passed in parallel through an address bus with a fixed number of </a:t>
            </a:r>
            <a:r>
              <a:rPr lang="en-CA" i="1" dirty="0" smtClean="0"/>
              <a:t>n</a:t>
            </a:r>
            <a:r>
              <a:rPr lang="en-CA" dirty="0" smtClean="0"/>
              <a:t> lines or bits</a:t>
            </a:r>
          </a:p>
          <a:p>
            <a:pPr lvl="1"/>
            <a:r>
              <a:rPr lang="en-US" dirty="0" smtClean="0"/>
              <a:t>Understand that this limits available main memory to 2</a:t>
            </a:r>
            <a:r>
              <a:rPr lang="en-US" i="1" baseline="30000" dirty="0" smtClean="0"/>
              <a:t>n</a:t>
            </a:r>
            <a:r>
              <a:rPr lang="en-US" dirty="0" smtClean="0"/>
              <a:t> bytes</a:t>
            </a:r>
          </a:p>
          <a:p>
            <a:pPr lvl="1"/>
            <a:r>
              <a:rPr lang="en-US" dirty="0" smtClean="0"/>
              <a:t>Know that addresses are represented as hexadecimal digits</a:t>
            </a:r>
            <a:endParaRPr lang="en-CA" dirty="0" smtClean="0"/>
          </a:p>
          <a:p>
            <a:pPr lvl="1"/>
            <a:r>
              <a:rPr lang="en-US" dirty="0" smtClean="0"/>
              <a:t>Understand that an executing program occupies a</a:t>
            </a:r>
          </a:p>
          <a:p>
            <a:pPr lvl="2"/>
            <a:r>
              <a:rPr lang="en-US" dirty="0" smtClean="0"/>
              <a:t>Code segment</a:t>
            </a:r>
          </a:p>
          <a:p>
            <a:pPr lvl="2"/>
            <a:r>
              <a:rPr lang="en-US" dirty="0" smtClean="0"/>
              <a:t>Data segment</a:t>
            </a:r>
          </a:p>
          <a:p>
            <a:pPr lvl="2"/>
            <a:r>
              <a:rPr lang="en-US" dirty="0" smtClean="0"/>
              <a:t>Call stack</a:t>
            </a:r>
          </a:p>
          <a:p>
            <a:pPr lvl="1"/>
            <a:r>
              <a:rPr lang="en-US" dirty="0" smtClean="0"/>
              <a:t>Are aware of how an array may be stored in main memory</a:t>
            </a:r>
            <a:endParaRPr lang="en-CA" dirty="0" smtClean="0"/>
          </a:p>
          <a:p>
            <a:pPr lvl="1"/>
            <a:endParaRPr lang="en-CA" dirty="0" smtClean="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41704"/>
    </mc:Choice>
    <mc:Fallback>
      <p:transition spd="slow" advTm="14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446"/>
    </mc:Choice>
    <mc:Fallback>
      <p:transition spd="slow" advTm="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70"/>
    </mc:Choice>
    <mc:Fallback>
      <p:transition spd="slow" advTm="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283"/>
    </mc:Choice>
    <mc:Fallback>
      <p:transition spd="slow" advTm="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 memory</a:t>
            </a:r>
            <a:endParaRPr lang="en-CA" dirty="0"/>
          </a:p>
        </p:txBody>
      </p:sp>
      <p:sp>
        <p:nvSpPr>
          <p:cNvPr id="3" name="Content Placeholder 2"/>
          <p:cNvSpPr>
            <a:spLocks noGrp="1"/>
          </p:cNvSpPr>
          <p:nvPr>
            <p:ph idx="1"/>
          </p:nvPr>
        </p:nvSpPr>
        <p:spPr/>
        <p:txBody>
          <a:bodyPr/>
          <a:lstStyle/>
          <a:p>
            <a:r>
              <a:rPr lang="en-US" dirty="0" smtClean="0"/>
              <a:t>Programs are stored in persistent memory</a:t>
            </a:r>
            <a:endParaRPr lang="en-US" dirty="0"/>
          </a:p>
          <a:p>
            <a:r>
              <a:rPr lang="en-US" dirty="0" smtClean="0"/>
              <a:t>While a program is running,</a:t>
            </a:r>
          </a:p>
          <a:p>
            <a:pPr marL="0" indent="0">
              <a:buNone/>
            </a:pPr>
            <a:r>
              <a:rPr lang="en-US" dirty="0"/>
              <a:t>	</a:t>
            </a:r>
            <a:r>
              <a:rPr lang="en-US" dirty="0" smtClean="0"/>
              <a:t>the program requires temporary memory to execute</a:t>
            </a:r>
          </a:p>
          <a:p>
            <a:r>
              <a:rPr lang="en-US" dirty="0" smtClean="0"/>
              <a:t>Long term memory can be slow,</a:t>
            </a:r>
          </a:p>
          <a:p>
            <a:pPr marL="0" indent="0">
              <a:buNone/>
            </a:pPr>
            <a:r>
              <a:rPr lang="en-US" dirty="0"/>
              <a:t>	</a:t>
            </a:r>
            <a:r>
              <a:rPr lang="en-US" dirty="0" smtClean="0"/>
              <a:t>but memory required during execution must be relatively fast</a:t>
            </a:r>
          </a:p>
          <a:p>
            <a:pPr marL="0" indent="0">
              <a:buNone/>
            </a:pPr>
            <a:endParaRPr lang="en-US" dirty="0"/>
          </a:p>
          <a:p>
            <a:r>
              <a:rPr lang="en-US" dirty="0" smtClean="0"/>
              <a:t>Main memory provides temporary</a:t>
            </a:r>
          </a:p>
          <a:p>
            <a:pPr marL="0" indent="0">
              <a:buNone/>
            </a:pPr>
            <a:r>
              <a:rPr lang="en-US" dirty="0"/>
              <a:t> </a:t>
            </a:r>
            <a:r>
              <a:rPr lang="en-US" dirty="0" smtClean="0"/>
              <a:t>     memory that can be accessed</a:t>
            </a:r>
          </a:p>
          <a:p>
            <a:pPr lvl="1"/>
            <a:r>
              <a:rPr lang="en-US" dirty="0" smtClean="0"/>
              <a:t>The central processing unit (</a:t>
            </a:r>
            <a:r>
              <a:rPr lang="en-US" cap="small" dirty="0" err="1" smtClean="0"/>
              <a:t>cpu</a:t>
            </a:r>
            <a:r>
              <a:rPr lang="en-US" dirty="0" smtClean="0"/>
              <a:t>)</a:t>
            </a:r>
          </a:p>
          <a:p>
            <a:pPr marL="457200" lvl="1" indent="0">
              <a:buNone/>
            </a:pPr>
            <a:r>
              <a:rPr lang="en-US" dirty="0"/>
              <a:t> </a:t>
            </a:r>
            <a:r>
              <a:rPr lang="en-US" dirty="0" smtClean="0"/>
              <a:t>     communicates with main memory</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9152" y="3579981"/>
            <a:ext cx="1230662" cy="3062119"/>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81411"/>
    </mc:Choice>
    <mc:Fallback>
      <p:transition spd="slow" advTm="8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memory</a:t>
            </a:r>
            <a:endParaRPr lang="en-CA" dirty="0"/>
          </a:p>
        </p:txBody>
      </p:sp>
      <p:sp>
        <p:nvSpPr>
          <p:cNvPr id="3" name="Content Placeholder 2"/>
          <p:cNvSpPr>
            <a:spLocks noGrp="1"/>
          </p:cNvSpPr>
          <p:nvPr>
            <p:ph idx="1"/>
          </p:nvPr>
        </p:nvSpPr>
        <p:spPr/>
        <p:txBody>
          <a:bodyPr/>
          <a:lstStyle/>
          <a:p>
            <a:r>
              <a:rPr lang="en-US" dirty="0" smtClean="0"/>
              <a:t>To access main memory:</a:t>
            </a:r>
          </a:p>
          <a:p>
            <a:pPr lvl="1"/>
            <a:r>
              <a:rPr lang="en-US" dirty="0" smtClean="0"/>
              <a:t>Each byte in main memory has a unique address</a:t>
            </a:r>
          </a:p>
          <a:p>
            <a:pPr lvl="1"/>
            <a:r>
              <a:rPr lang="en-US" dirty="0" smtClean="0"/>
              <a:t>The </a:t>
            </a:r>
            <a:r>
              <a:rPr lang="en-US" cap="small" dirty="0" err="1" smtClean="0"/>
              <a:t>cpu</a:t>
            </a:r>
            <a:r>
              <a:rPr lang="en-US" dirty="0" smtClean="0"/>
              <a:t> sends an address and either flags to either:</a:t>
            </a:r>
          </a:p>
          <a:p>
            <a:pPr lvl="2"/>
            <a:r>
              <a:rPr lang="en-US" dirty="0" smtClean="0"/>
              <a:t>Retrieve the value of the byte at that address</a:t>
            </a:r>
          </a:p>
          <a:p>
            <a:pPr lvl="2"/>
            <a:r>
              <a:rPr lang="en-US" dirty="0" smtClean="0"/>
              <a:t>Set the byte at that address to a specific value</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9152" y="3579981"/>
            <a:ext cx="1230662" cy="3062119"/>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56579863"/>
      </p:ext>
    </p:extLst>
  </p:cSld>
  <p:clrMapOvr>
    <a:masterClrMapping/>
  </p:clrMapOvr>
  <mc:AlternateContent xmlns:mc="http://schemas.openxmlformats.org/markup-compatibility/2006">
    <mc:Choice xmlns:p14="http://schemas.microsoft.com/office/powerpoint/2010/main" Requires="p14">
      <p:transition spd="slow" p14:dur="2000" advTm="29237"/>
    </mc:Choice>
    <mc:Fallback>
      <p:transition spd="slow" advTm="2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memory</a:t>
            </a:r>
            <a:endParaRPr lang="en-CA" dirty="0"/>
          </a:p>
        </p:txBody>
      </p:sp>
      <p:sp>
        <p:nvSpPr>
          <p:cNvPr id="3" name="Content Placeholder 2"/>
          <p:cNvSpPr>
            <a:spLocks noGrp="1"/>
          </p:cNvSpPr>
          <p:nvPr>
            <p:ph idx="1"/>
          </p:nvPr>
        </p:nvSpPr>
        <p:spPr/>
        <p:txBody>
          <a:bodyPr/>
          <a:lstStyle/>
          <a:p>
            <a:r>
              <a:rPr lang="en-US" dirty="0" smtClean="0"/>
              <a:t>Okay, so each byte has its own address</a:t>
            </a:r>
          </a:p>
          <a:p>
            <a:pPr lvl="1"/>
            <a:r>
              <a:rPr lang="en-US" dirty="0" smtClean="0"/>
              <a:t>This is called byte-addressable</a:t>
            </a:r>
          </a:p>
          <a:p>
            <a:pPr lvl="1"/>
            <a:endParaRPr lang="en-US" dirty="0"/>
          </a:p>
          <a:p>
            <a:r>
              <a:rPr lang="en-US" dirty="0" smtClean="0"/>
              <a:t>If you want to change just one bit,</a:t>
            </a:r>
          </a:p>
          <a:p>
            <a:pPr marL="0" indent="0">
              <a:buNone/>
            </a:pPr>
            <a:r>
              <a:rPr lang="en-US" dirty="0"/>
              <a:t>	</a:t>
            </a:r>
            <a:r>
              <a:rPr lang="en-US" dirty="0" smtClean="0"/>
              <a:t>you must use the bit-wise and</a:t>
            </a:r>
          </a:p>
          <a:p>
            <a:pPr marL="0" indent="0">
              <a:buNone/>
            </a:pPr>
            <a:r>
              <a:rPr lang="en-US" dirty="0"/>
              <a:t>	</a:t>
            </a:r>
            <a:r>
              <a:rPr lang="en-US" dirty="0" smtClean="0"/>
              <a:t>bit-shift operators on a byte</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530349169"/>
              </p:ext>
            </p:extLst>
          </p:nvPr>
        </p:nvGraphicFramePr>
        <p:xfrm>
          <a:off x="6012160" y="1155700"/>
          <a:ext cx="1584176" cy="5486400"/>
        </p:xfrm>
        <a:graphic>
          <a:graphicData uri="http://schemas.openxmlformats.org/drawingml/2006/table">
            <a:tbl>
              <a:tblPr firstRow="1" bandRow="1">
                <a:tableStyleId>{2D5ABB26-0587-4C30-8999-92F81FD0307C}</a:tableStyleId>
              </a:tblPr>
              <a:tblGrid>
                <a:gridCol w="743744"/>
                <a:gridCol w="840432"/>
              </a:tblGrid>
              <a:tr h="0">
                <a:tc>
                  <a:txBody>
                    <a:bodyPr/>
                    <a:lstStyle/>
                    <a:p>
                      <a:pPr algn="ctr"/>
                      <a:r>
                        <a:rPr lang="en-US" sz="1200" dirty="0" smtClean="0">
                          <a:latin typeface="Consolas" panose="020B0609020204030204" pitchFamily="49" charset="0"/>
                        </a:rPr>
                        <a:t>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27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53433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98836570"/>
      </p:ext>
    </p:extLst>
  </p:cSld>
  <p:clrMapOvr>
    <a:masterClrMapping/>
  </p:clrMapOvr>
  <mc:AlternateContent xmlns:mc="http://schemas.openxmlformats.org/markup-compatibility/2006">
    <mc:Choice xmlns:p14="http://schemas.microsoft.com/office/powerpoint/2010/main" Requires="p14">
      <p:transition spd="slow" p14:dur="2000" advTm="84627"/>
    </mc:Choice>
    <mc:Fallback>
      <p:transition spd="slow" advTm="8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memory</a:t>
            </a:r>
            <a:endParaRPr lang="en-CA" dirty="0"/>
          </a:p>
        </p:txBody>
      </p:sp>
      <p:sp>
        <p:nvSpPr>
          <p:cNvPr id="3" name="Content Placeholder 2"/>
          <p:cNvSpPr>
            <a:spLocks noGrp="1"/>
          </p:cNvSpPr>
          <p:nvPr>
            <p:ph idx="1"/>
          </p:nvPr>
        </p:nvSpPr>
        <p:spPr/>
        <p:txBody>
          <a:bodyPr/>
          <a:lstStyle/>
          <a:p>
            <a:r>
              <a:rPr lang="en-US" dirty="0" smtClean="0"/>
              <a:t>Next, since we are in binary:</a:t>
            </a:r>
          </a:p>
          <a:p>
            <a:pPr lvl="1"/>
            <a:r>
              <a:rPr lang="en-US" dirty="0" smtClean="0"/>
              <a:t>Each address will be a binary number</a:t>
            </a:r>
          </a:p>
        </p:txBody>
      </p:sp>
      <p:graphicFrame>
        <p:nvGraphicFramePr>
          <p:cNvPr id="4" name="Table 3"/>
          <p:cNvGraphicFramePr>
            <a:graphicFrameLocks noGrp="1"/>
          </p:cNvGraphicFramePr>
          <p:nvPr>
            <p:extLst>
              <p:ext uri="{D42A27DB-BD31-4B8C-83A1-F6EECF244321}">
                <p14:modId xmlns:p14="http://schemas.microsoft.com/office/powerpoint/2010/main" val="3035814053"/>
              </p:ext>
            </p:extLst>
          </p:nvPr>
        </p:nvGraphicFramePr>
        <p:xfrm>
          <a:off x="5220072" y="1155700"/>
          <a:ext cx="2376264" cy="5486400"/>
        </p:xfrm>
        <a:graphic>
          <a:graphicData uri="http://schemas.openxmlformats.org/drawingml/2006/table">
            <a:tbl>
              <a:tblPr firstRow="1" bandRow="1">
                <a:tableStyleId>{2D5ABB26-0587-4C30-8999-92F81FD0307C}</a:tableStyleId>
              </a:tblPr>
              <a:tblGrid>
                <a:gridCol w="1535832"/>
                <a:gridCol w="840432"/>
              </a:tblGrid>
              <a:tr h="0">
                <a:tc>
                  <a:txBody>
                    <a:bodyPr/>
                    <a:lstStyle/>
                    <a:p>
                      <a:pPr algn="ctr"/>
                      <a:r>
                        <a:rPr lang="en-US" sz="1200" dirty="0" smtClean="0">
                          <a:latin typeface="Consolas" panose="020B0609020204030204" pitchFamily="49" charset="0"/>
                        </a:rPr>
                        <a:t>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10111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11000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11010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11011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CA" sz="1200" dirty="0" smtClean="0">
                          <a:latin typeface="Consolas" panose="020B0609020204030204" pitchFamily="49" charset="0"/>
                        </a:rPr>
                        <a:t>⋮</a:t>
                      </a:r>
                      <a:endParaRPr lang="en-CA" sz="1200" dirty="0">
                        <a:latin typeface="Consolas" panose="020B0609020204030204" pitchFamily="49" charset="0"/>
                      </a:endParaRPr>
                    </a:p>
                  </a:txBody>
                  <a:tcPr marL="0" marR="0" marT="0" marB="0">
                    <a:lnR w="12700" cap="flat" cmpd="sng" algn="ctr">
                      <a:no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smtClean="0">
                          <a:latin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1101000010111001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11300737"/>
      </p:ext>
    </p:extLst>
  </p:cSld>
  <p:clrMapOvr>
    <a:masterClrMapping/>
  </p:clrMapOvr>
  <mc:AlternateContent xmlns:mc="http://schemas.openxmlformats.org/markup-compatibility/2006">
    <mc:Choice xmlns:p14="http://schemas.microsoft.com/office/powerpoint/2010/main" Requires="p14">
      <p:transition spd="slow" p14:dur="2000" advTm="22243"/>
    </mc:Choice>
    <mc:Fallback>
      <p:transition spd="slow" advTm="2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Serial versus parallel communication</a:t>
            </a:r>
            <a:endParaRPr lang="en-CA" dirty="0"/>
          </a:p>
        </p:txBody>
      </p:sp>
      <p:sp>
        <p:nvSpPr>
          <p:cNvPr id="3" name="Content Placeholder 2"/>
          <p:cNvSpPr>
            <a:spLocks noGrp="1"/>
          </p:cNvSpPr>
          <p:nvPr>
            <p:ph idx="1"/>
          </p:nvPr>
        </p:nvSpPr>
        <p:spPr/>
        <p:txBody>
          <a:bodyPr/>
          <a:lstStyle/>
          <a:p>
            <a:r>
              <a:rPr lang="en-US" dirty="0" smtClean="0"/>
              <a:t>If you read a 10 digit number to a friend,</a:t>
            </a:r>
          </a:p>
          <a:p>
            <a:pPr marL="0" indent="0">
              <a:buNone/>
            </a:pPr>
            <a:r>
              <a:rPr lang="en-US" dirty="0"/>
              <a:t>	</a:t>
            </a:r>
            <a:r>
              <a:rPr lang="en-US" dirty="0" smtClean="0"/>
              <a:t>you are communicating </a:t>
            </a:r>
            <a:r>
              <a:rPr lang="en-US" i="1" dirty="0" smtClean="0"/>
              <a:t>serially</a:t>
            </a:r>
            <a:r>
              <a:rPr lang="en-US" dirty="0" smtClean="0"/>
              <a:t>; one digit at a time</a:t>
            </a:r>
          </a:p>
          <a:p>
            <a:pPr lvl="1"/>
            <a:r>
              <a:rPr lang="en-US" dirty="0" smtClean="0"/>
              <a:t>Also, you must know when you’re starting and stopping</a:t>
            </a:r>
          </a:p>
          <a:p>
            <a:r>
              <a:rPr lang="en-US" dirty="0" smtClean="0"/>
              <a:t>If you and nine friends each communicates one of those digits to one of ten corresponding friends,</a:t>
            </a:r>
          </a:p>
          <a:p>
            <a:pPr marL="0" indent="0">
              <a:buNone/>
            </a:pPr>
            <a:r>
              <a:rPr lang="en-US" dirty="0"/>
              <a:t>	</a:t>
            </a:r>
            <a:r>
              <a:rPr lang="en-US" dirty="0" smtClean="0"/>
              <a:t>you are communicating </a:t>
            </a:r>
            <a:r>
              <a:rPr lang="en-US" i="1" dirty="0" smtClean="0"/>
              <a:t>in parallel</a:t>
            </a:r>
            <a:r>
              <a:rPr lang="en-US" dirty="0" smtClean="0"/>
              <a:t>; all ten digits at once</a:t>
            </a:r>
          </a:p>
          <a:p>
            <a:pPr marL="0" indent="0">
              <a:buNone/>
            </a:pPr>
            <a:endParaRPr lang="en-US" dirty="0"/>
          </a:p>
          <a:p>
            <a:r>
              <a:rPr lang="en-US" dirty="0" smtClean="0"/>
              <a:t>The first is cheaper, the second is faster</a:t>
            </a:r>
          </a:p>
          <a:p>
            <a:r>
              <a:rPr lang="en-US" dirty="0" smtClean="0"/>
              <a:t>The communication between the </a:t>
            </a:r>
            <a:r>
              <a:rPr lang="en-US" cap="small" dirty="0" err="1" smtClean="0"/>
              <a:t>cpu</a:t>
            </a:r>
            <a:r>
              <a:rPr lang="en-US" dirty="0" smtClean="0"/>
              <a:t> and main memory is parallel</a:t>
            </a:r>
          </a:p>
          <a:p>
            <a:pPr lvl="1"/>
            <a:r>
              <a:rPr lang="en-US" dirty="0" smtClean="0"/>
              <a:t>A bus of </a:t>
            </a:r>
            <a:r>
              <a:rPr lang="en-US" i="1" dirty="0" smtClean="0"/>
              <a:t>n</a:t>
            </a:r>
            <a:r>
              <a:rPr lang="en-US" dirty="0" smtClean="0"/>
              <a:t> lines has each line carrying one bit of an address</a:t>
            </a:r>
            <a:endParaRPr lang="en-US" dirty="0" smtClean="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164613"/>
    </mc:Choice>
    <mc:Fallback>
      <p:transition spd="slow" advTm="16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a:t>
            </a:r>
            <a:endParaRPr lang="en-CA" dirty="0"/>
          </a:p>
        </p:txBody>
      </p:sp>
      <p:sp>
        <p:nvSpPr>
          <p:cNvPr id="3" name="Content Placeholder 2"/>
          <p:cNvSpPr>
            <a:spLocks noGrp="1"/>
          </p:cNvSpPr>
          <p:nvPr>
            <p:ph idx="1"/>
          </p:nvPr>
        </p:nvSpPr>
        <p:spPr/>
        <p:txBody>
          <a:bodyPr/>
          <a:lstStyle/>
          <a:p>
            <a:r>
              <a:rPr lang="en-CA" dirty="0" smtClean="0"/>
              <a:t>In a computer,</a:t>
            </a:r>
          </a:p>
          <a:p>
            <a:pPr marL="0" indent="0">
              <a:buNone/>
            </a:pPr>
            <a:r>
              <a:rPr lang="en-US" dirty="0"/>
              <a:t>	</a:t>
            </a:r>
            <a:r>
              <a:rPr lang="en-US" dirty="0" smtClean="0"/>
              <a:t>an </a:t>
            </a:r>
            <a:r>
              <a:rPr lang="en-US" i="1" dirty="0" smtClean="0"/>
              <a:t>address bus </a:t>
            </a:r>
            <a:r>
              <a:rPr lang="en-US" dirty="0" smtClean="0"/>
              <a:t>has </a:t>
            </a:r>
            <a:r>
              <a:rPr lang="en-US" i="1" dirty="0" smtClean="0">
                <a:latin typeface="Times New Roman" panose="02020603050405020304" pitchFamily="18" charset="0"/>
                <a:cs typeface="Times New Roman" panose="02020603050405020304" pitchFamily="18" charset="0"/>
              </a:rPr>
              <a:t>n</a:t>
            </a:r>
            <a:r>
              <a:rPr lang="en-US" dirty="0" smtClean="0"/>
              <a:t> lines, each sending a </a:t>
            </a:r>
            <a:r>
              <a:rPr lang="en-US" dirty="0" smtClean="0">
                <a:latin typeface="Consolas" panose="020B0609020204030204" pitchFamily="49" charset="0"/>
              </a:rPr>
              <a:t>0</a:t>
            </a:r>
            <a:r>
              <a:rPr lang="en-US" dirty="0" smtClean="0"/>
              <a:t> or a </a:t>
            </a:r>
            <a:r>
              <a:rPr lang="en-US" dirty="0" smtClean="0">
                <a:latin typeface="Consolas" panose="020B0609020204030204" pitchFamily="49" charset="0"/>
              </a:rPr>
              <a:t>1</a:t>
            </a:r>
            <a:endParaRPr lang="en-CA" dirty="0" smtClean="0">
              <a:latin typeface="Consolas" panose="020B0609020204030204" pitchFamily="49" charset="0"/>
            </a:endParaRPr>
          </a:p>
          <a:p>
            <a:pPr lvl="1"/>
            <a:r>
              <a:rPr lang="en-CA" dirty="0" smtClean="0"/>
              <a:t>This allows </a:t>
            </a:r>
            <a:r>
              <a:rPr lang="en-CA" dirty="0" smtClean="0">
                <a:latin typeface="Times New Roman" panose="02020603050405020304" pitchFamily="18" charset="0"/>
                <a:cs typeface="Times New Roman" panose="02020603050405020304" pitchFamily="18" charset="0"/>
              </a:rPr>
              <a:t>2</a:t>
            </a:r>
            <a:r>
              <a:rPr lang="en-CA" i="1" baseline="30000" dirty="0" smtClean="0">
                <a:latin typeface="Times New Roman" panose="02020603050405020304" pitchFamily="18" charset="0"/>
                <a:cs typeface="Times New Roman" panose="02020603050405020304" pitchFamily="18" charset="0"/>
              </a:rPr>
              <a:t>n</a:t>
            </a:r>
            <a:r>
              <a:rPr lang="en-CA" dirty="0" smtClean="0"/>
              <a:t> different addresses</a:t>
            </a:r>
            <a:endParaRPr lang="en-CA" dirty="0" smtClean="0"/>
          </a:p>
          <a:p>
            <a:pPr lvl="1"/>
            <a:endParaRPr lang="en-CA" dirty="0"/>
          </a:p>
          <a:p>
            <a:r>
              <a:rPr lang="en-CA" dirty="0" smtClean="0"/>
              <a:t>The Intel 386 was the first common </a:t>
            </a:r>
            <a:r>
              <a:rPr lang="en-CA" cap="small" dirty="0" err="1" smtClean="0"/>
              <a:t>cpu</a:t>
            </a:r>
            <a:r>
              <a:rPr lang="en-CA" dirty="0" smtClean="0"/>
              <a:t> with a </a:t>
            </a:r>
            <a:r>
              <a:rPr lang="en-CA" dirty="0" smtClean="0">
                <a:latin typeface="Times New Roman" panose="02020603050405020304" pitchFamily="18" charset="0"/>
                <a:cs typeface="Times New Roman" panose="02020603050405020304" pitchFamily="18" charset="0"/>
              </a:rPr>
              <a:t>32</a:t>
            </a:r>
            <a:r>
              <a:rPr lang="en-CA" dirty="0" smtClean="0"/>
              <a:t>-bit address bus</a:t>
            </a:r>
          </a:p>
          <a:p>
            <a:pPr lvl="1"/>
            <a:r>
              <a:rPr lang="en-US" dirty="0" smtClean="0">
                <a:latin typeface="Times New Roman" panose="02020603050405020304" pitchFamily="18" charset="0"/>
                <a:cs typeface="Times New Roman" panose="02020603050405020304" pitchFamily="18" charset="0"/>
              </a:rPr>
              <a:t>32</a:t>
            </a:r>
            <a:r>
              <a:rPr lang="en-US" dirty="0" smtClean="0"/>
              <a:t> wires connected the </a:t>
            </a:r>
            <a:r>
              <a:rPr lang="en-US" cap="small" dirty="0" err="1" smtClean="0"/>
              <a:t>cpu</a:t>
            </a:r>
            <a:r>
              <a:rPr lang="en-US" dirty="0" smtClean="0"/>
              <a:t> and main memory carrying the address</a:t>
            </a:r>
          </a:p>
          <a:p>
            <a:r>
              <a:rPr lang="en-US" dirty="0" smtClean="0"/>
              <a:t>The first common </a:t>
            </a:r>
            <a:r>
              <a:rPr lang="en-CA" cap="small" dirty="0" err="1"/>
              <a:t>cpu</a:t>
            </a:r>
            <a:r>
              <a:rPr lang="en-CA" dirty="0"/>
              <a:t> with a </a:t>
            </a:r>
            <a:r>
              <a:rPr lang="en-CA" dirty="0" smtClean="0">
                <a:latin typeface="Times New Roman" panose="02020603050405020304" pitchFamily="18" charset="0"/>
                <a:cs typeface="Times New Roman" panose="02020603050405020304" pitchFamily="18" charset="0"/>
              </a:rPr>
              <a:t>64</a:t>
            </a:r>
            <a:r>
              <a:rPr lang="en-CA" dirty="0" smtClean="0"/>
              <a:t>-bit addresses was the</a:t>
            </a:r>
            <a:r>
              <a:rPr lang="en-US" dirty="0" smtClean="0"/>
              <a:t> Nintendo 64</a:t>
            </a:r>
          </a:p>
          <a:p>
            <a:pPr lvl="1"/>
            <a:r>
              <a:rPr lang="en-US" dirty="0" smtClean="0">
                <a:latin typeface="Times New Roman" panose="02020603050405020304" pitchFamily="18" charset="0"/>
                <a:cs typeface="Times New Roman" panose="02020603050405020304" pitchFamily="18" charset="0"/>
              </a:rPr>
              <a:t>64</a:t>
            </a:r>
            <a:r>
              <a:rPr lang="en-US" dirty="0" smtClean="0"/>
              <a:t> </a:t>
            </a:r>
            <a:r>
              <a:rPr lang="en-US" dirty="0"/>
              <a:t>wires connected the </a:t>
            </a:r>
            <a:r>
              <a:rPr lang="en-US" cap="small" dirty="0" err="1"/>
              <a:t>cpu</a:t>
            </a:r>
            <a:r>
              <a:rPr lang="en-US" dirty="0"/>
              <a:t> and main memory carrying the address</a:t>
            </a:r>
          </a:p>
          <a:p>
            <a:pPr marL="0" indent="0">
              <a:buNone/>
            </a:pPr>
            <a:endParaRPr lang="en-US" dirty="0" smtClean="0"/>
          </a:p>
          <a:p>
            <a:r>
              <a:rPr lang="en-US" dirty="0" smtClean="0"/>
              <a:t>Incidentally, the Commodore 64 had </a:t>
            </a:r>
            <a:r>
              <a:rPr lang="en-US" dirty="0" smtClean="0">
                <a:latin typeface="Times New Roman" panose="02020603050405020304" pitchFamily="18" charset="0"/>
                <a:cs typeface="Times New Roman" panose="02020603050405020304" pitchFamily="18" charset="0"/>
              </a:rPr>
              <a:t>64 KiB </a:t>
            </a:r>
            <a:r>
              <a:rPr lang="en-US" dirty="0" smtClean="0"/>
              <a:t>of main memory</a:t>
            </a:r>
          </a:p>
          <a:p>
            <a:pPr lvl="1"/>
            <a:r>
              <a:rPr lang="en-US" dirty="0" smtClean="0">
                <a:latin typeface="Times New Roman" panose="02020603050405020304" pitchFamily="18" charset="0"/>
                <a:cs typeface="Times New Roman" panose="02020603050405020304" pitchFamily="18" charset="0"/>
              </a:rPr>
              <a:t>64 KiB = 2</a:t>
            </a:r>
            <a:r>
              <a:rPr lang="en-US" baseline="30000" dirty="0" smtClean="0">
                <a:latin typeface="Times New Roman" panose="02020603050405020304" pitchFamily="18" charset="0"/>
                <a:cs typeface="Times New Roman" panose="02020603050405020304" pitchFamily="18" charset="0"/>
              </a:rPr>
              <a:t>16</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bytes</a:t>
            </a:r>
          </a:p>
          <a:p>
            <a:pPr lvl="1"/>
            <a:r>
              <a:rPr lang="en-US" dirty="0" smtClean="0"/>
              <a:t>This could be addressed with a </a:t>
            </a:r>
            <a:r>
              <a:rPr lang="en-US" dirty="0" smtClean="0">
                <a:latin typeface="Times New Roman" panose="02020603050405020304" pitchFamily="18" charset="0"/>
                <a:cs typeface="Times New Roman" panose="02020603050405020304" pitchFamily="18" charset="0"/>
              </a:rPr>
              <a:t>16</a:t>
            </a:r>
            <a:r>
              <a:rPr lang="en-US" dirty="0" smtClean="0"/>
              <a:t>-bit address</a:t>
            </a:r>
          </a:p>
          <a:p>
            <a:pPr lvl="1"/>
            <a:endParaRPr lang="en-CA" sz="1500" dirty="0">
              <a:latin typeface="Consolas" panose="020B0609020204030204" pitchFamily="49" charset="0"/>
            </a:endParaRPr>
          </a:p>
          <a:p>
            <a:endParaRPr lang="en-US" dirty="0" smtClean="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5051254"/>
      </p:ext>
    </p:extLst>
  </p:cSld>
  <p:clrMapOvr>
    <a:masterClrMapping/>
  </p:clrMapOvr>
  <mc:AlternateContent xmlns:mc="http://schemas.openxmlformats.org/markup-compatibility/2006">
    <mc:Choice xmlns:p14="http://schemas.microsoft.com/office/powerpoint/2010/main" Requires="p14">
      <p:transition spd="slow" p14:dur="2000" advTm="140264"/>
    </mc:Choice>
    <mc:Fallback>
      <p:transition spd="slow" advTm="14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a:t>
            </a:r>
            <a:endParaRPr lang="en-CA" dirty="0"/>
          </a:p>
        </p:txBody>
      </p:sp>
      <p:sp>
        <p:nvSpPr>
          <p:cNvPr id="3" name="Content Placeholder 2"/>
          <p:cNvSpPr>
            <a:spLocks noGrp="1"/>
          </p:cNvSpPr>
          <p:nvPr>
            <p:ph idx="1"/>
          </p:nvPr>
        </p:nvSpPr>
        <p:spPr/>
        <p:txBody>
          <a:bodyPr/>
          <a:lstStyle/>
          <a:p>
            <a:r>
              <a:rPr lang="en-US" dirty="0" smtClean="0"/>
              <a:t>If every byte has its own address, then</a:t>
            </a:r>
          </a:p>
          <a:p>
            <a:pPr lvl="1"/>
            <a:r>
              <a:rPr lang="en-US" dirty="0" smtClean="0"/>
              <a:t>A </a:t>
            </a:r>
            <a:r>
              <a:rPr lang="en-US" dirty="0" smtClean="0">
                <a:latin typeface="Times New Roman" panose="02020603050405020304" pitchFamily="18" charset="0"/>
                <a:cs typeface="Times New Roman" panose="02020603050405020304" pitchFamily="18" charset="0"/>
              </a:rPr>
              <a:t>32</a:t>
            </a:r>
            <a:r>
              <a:rPr lang="en-US" dirty="0" smtClean="0"/>
              <a:t>-bit address can uniquely address </a:t>
            </a:r>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32</a:t>
            </a:r>
            <a:r>
              <a:rPr lang="en-US" dirty="0" smtClean="0">
                <a:latin typeface="Times New Roman" panose="02020603050405020304" pitchFamily="18" charset="0"/>
                <a:cs typeface="Times New Roman" panose="02020603050405020304" pitchFamily="18" charset="0"/>
              </a:rPr>
              <a:t> = 4 </a:t>
            </a:r>
            <a:r>
              <a:rPr lang="en-US" dirty="0" err="1" smtClean="0">
                <a:latin typeface="Times New Roman" panose="02020603050405020304" pitchFamily="18" charset="0"/>
                <a:cs typeface="Times New Roman" panose="02020603050405020304" pitchFamily="18" charset="0"/>
              </a:rPr>
              <a:t>GiB</a:t>
            </a:r>
            <a:endParaRPr lang="en-US" dirty="0" smtClean="0">
              <a:latin typeface="Times New Roman" panose="02020603050405020304" pitchFamily="18" charset="0"/>
              <a:cs typeface="Times New Roman" panose="02020603050405020304" pitchFamily="18" charset="0"/>
            </a:endParaRPr>
          </a:p>
          <a:p>
            <a:pPr lvl="1"/>
            <a:r>
              <a:rPr lang="en-US" dirty="0" smtClean="0"/>
              <a:t>A </a:t>
            </a:r>
            <a:r>
              <a:rPr lang="en-US" dirty="0" smtClean="0">
                <a:latin typeface="Times New Roman" panose="02020603050405020304" pitchFamily="18" charset="0"/>
                <a:cs typeface="Times New Roman" panose="02020603050405020304" pitchFamily="18" charset="0"/>
              </a:rPr>
              <a:t>64</a:t>
            </a:r>
            <a:r>
              <a:rPr lang="en-US" dirty="0" smtClean="0"/>
              <a:t>-bit address can uniquely address </a:t>
            </a:r>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64</a:t>
            </a:r>
            <a:r>
              <a:rPr lang="en-US" dirty="0">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rPr>
              <a:t>67 108 864 </a:t>
            </a:r>
            <a:r>
              <a:rPr lang="en-US" dirty="0" err="1" smtClean="0">
                <a:latin typeface="Times New Roman" panose="02020603050405020304" pitchFamily="18" charset="0"/>
                <a:cs typeface="Times New Roman" panose="02020603050405020304" pitchFamily="18" charset="0"/>
              </a:rPr>
              <a:t>TiB</a:t>
            </a:r>
            <a:endParaRPr lang="en-US" dirty="0" smtClean="0">
              <a:latin typeface="Times New Roman" panose="02020603050405020304" pitchFamily="18" charset="0"/>
              <a:cs typeface="Times New Roman" panose="02020603050405020304" pitchFamily="18" charset="0"/>
            </a:endParaRPr>
          </a:p>
          <a:p>
            <a:pPr lvl="1"/>
            <a:endParaRPr lang="en-US" dirty="0"/>
          </a:p>
          <a:p>
            <a:r>
              <a:rPr lang="en-US" dirty="0" smtClean="0"/>
              <a:t>The restriction of </a:t>
            </a:r>
            <a:r>
              <a:rPr lang="en-US" dirty="0" smtClean="0">
                <a:latin typeface="Times New Roman" panose="02020603050405020304" pitchFamily="18" charset="0"/>
                <a:cs typeface="Times New Roman" panose="02020603050405020304" pitchFamily="18" charset="0"/>
              </a:rPr>
              <a:t>32</a:t>
            </a:r>
            <a:r>
              <a:rPr lang="en-US" dirty="0" smtClean="0"/>
              <a:t>-bit computers to accessing only </a:t>
            </a:r>
            <a:r>
              <a:rPr lang="en-US" dirty="0" smtClean="0">
                <a:latin typeface="Times New Roman" panose="02020603050405020304" pitchFamily="18" charset="0"/>
                <a:cs typeface="Times New Roman" panose="02020603050405020304" pitchFamily="18" charset="0"/>
              </a:rPr>
              <a:t>4 </a:t>
            </a:r>
            <a:r>
              <a:rPr lang="en-US" dirty="0" err="1" smtClean="0">
                <a:latin typeface="Times New Roman" panose="02020603050405020304" pitchFamily="18" charset="0"/>
                <a:cs typeface="Times New Roman" panose="02020603050405020304" pitchFamily="18" charset="0"/>
              </a:rPr>
              <a:t>GiB</a:t>
            </a:r>
            <a:r>
              <a:rPr lang="en-US" dirty="0" smtClean="0"/>
              <a:t> of main memory led to the general adoption of </a:t>
            </a:r>
            <a:r>
              <a:rPr lang="en-US" dirty="0" smtClean="0">
                <a:latin typeface="Times New Roman" panose="02020603050405020304" pitchFamily="18" charset="0"/>
                <a:cs typeface="Times New Roman" panose="02020603050405020304" pitchFamily="18" charset="0"/>
              </a:rPr>
              <a:t>64</a:t>
            </a:r>
            <a:r>
              <a:rPr lang="en-US" dirty="0" smtClean="0"/>
              <a:t>-bit computers</a:t>
            </a:r>
          </a:p>
          <a:p>
            <a:endParaRPr lang="en-US" dirty="0" smtClean="0"/>
          </a:p>
          <a:p>
            <a:pPr lvl="1"/>
            <a:endParaRPr lang="en-US" dirty="0"/>
          </a:p>
          <a:p>
            <a:pPr lvl="1"/>
            <a:endParaRPr lang="en-US" dirty="0" smtClean="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1497022"/>
      </p:ext>
    </p:extLst>
  </p:cSld>
  <p:clrMapOvr>
    <a:masterClrMapping/>
  </p:clrMapOvr>
  <mc:AlternateContent xmlns:mc="http://schemas.openxmlformats.org/markup-compatibility/2006">
    <mc:Choice xmlns:p14="http://schemas.microsoft.com/office/powerpoint/2010/main" Requires="p14">
      <p:transition spd="slow" p14:dur="2000" advTm="95227"/>
    </mc:Choice>
    <mc:Fallback>
      <p:transition spd="slow" advTm="9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7.6|22.1|26.2"/>
</p:tagLst>
</file>

<file path=ppt/tags/tag10.xml><?xml version="1.0" encoding="utf-8"?>
<p:tagLst xmlns:a="http://schemas.openxmlformats.org/drawingml/2006/main" xmlns:r="http://schemas.openxmlformats.org/officeDocument/2006/relationships" xmlns:p="http://schemas.openxmlformats.org/presentationml/2006/main">
  <p:tag name="TIMING" val="|22.6"/>
</p:tagLst>
</file>

<file path=ppt/tags/tag11.xml><?xml version="1.0" encoding="utf-8"?>
<p:tagLst xmlns:a="http://schemas.openxmlformats.org/drawingml/2006/main" xmlns:r="http://schemas.openxmlformats.org/officeDocument/2006/relationships" xmlns:p="http://schemas.openxmlformats.org/presentationml/2006/main">
  <p:tag name="TIMING" val="|9.6|7.2|10.2"/>
</p:tagLst>
</file>

<file path=ppt/tags/tag12.xml><?xml version="1.0" encoding="utf-8"?>
<p:tagLst xmlns:a="http://schemas.openxmlformats.org/drawingml/2006/main" xmlns:r="http://schemas.openxmlformats.org/officeDocument/2006/relationships" xmlns:p="http://schemas.openxmlformats.org/presentationml/2006/main">
  <p:tag name="TIMING" val="|28.7|8|6"/>
</p:tagLst>
</file>

<file path=ppt/tags/tag13.xml><?xml version="1.0" encoding="utf-8"?>
<p:tagLst xmlns:a="http://schemas.openxmlformats.org/drawingml/2006/main" xmlns:r="http://schemas.openxmlformats.org/officeDocument/2006/relationships" xmlns:p="http://schemas.openxmlformats.org/presentationml/2006/main">
  <p:tag name="TIMING" val="|19.1|25|7.4"/>
</p:tagLst>
</file>

<file path=ppt/tags/tag14.xml><?xml version="1.0" encoding="utf-8"?>
<p:tagLst xmlns:a="http://schemas.openxmlformats.org/drawingml/2006/main" xmlns:r="http://schemas.openxmlformats.org/officeDocument/2006/relationships" xmlns:p="http://schemas.openxmlformats.org/presentationml/2006/main">
  <p:tag name="TIMING" val="|26.4|11.2|17.5"/>
</p:tagLst>
</file>

<file path=ppt/tags/tag15.xml><?xml version="1.0" encoding="utf-8"?>
<p:tagLst xmlns:a="http://schemas.openxmlformats.org/drawingml/2006/main" xmlns:r="http://schemas.openxmlformats.org/officeDocument/2006/relationships" xmlns:p="http://schemas.openxmlformats.org/presentationml/2006/main">
  <p:tag name="TIMING" val="|26.4|11.2|17.5"/>
</p:tagLst>
</file>

<file path=ppt/tags/tag16.xml><?xml version="1.0" encoding="utf-8"?>
<p:tagLst xmlns:a="http://schemas.openxmlformats.org/drawingml/2006/main" xmlns:r="http://schemas.openxmlformats.org/officeDocument/2006/relationships" xmlns:p="http://schemas.openxmlformats.org/presentationml/2006/main">
  <p:tag name="TIMING" val="|19.9|4.8"/>
</p:tagLst>
</file>

<file path=ppt/tags/tag17.xml><?xml version="1.0" encoding="utf-8"?>
<p:tagLst xmlns:a="http://schemas.openxmlformats.org/drawingml/2006/main" xmlns:r="http://schemas.openxmlformats.org/officeDocument/2006/relationships" xmlns:p="http://schemas.openxmlformats.org/presentationml/2006/main">
  <p:tag name="TIMING" val="|26.4|11.2|17.5"/>
</p:tagLst>
</file>

<file path=ppt/tags/tag18.xml><?xml version="1.0" encoding="utf-8"?>
<p:tagLst xmlns:a="http://schemas.openxmlformats.org/drawingml/2006/main" xmlns:r="http://schemas.openxmlformats.org/officeDocument/2006/relationships" xmlns:p="http://schemas.openxmlformats.org/presentationml/2006/main">
  <p:tag name="TIMING" val="|33.6|26|6.7|14.5|5.5|5.9|10.4|1|0.9"/>
</p:tagLst>
</file>

<file path=ppt/tags/tag2.xml><?xml version="1.0" encoding="utf-8"?>
<p:tagLst xmlns:a="http://schemas.openxmlformats.org/drawingml/2006/main" xmlns:r="http://schemas.openxmlformats.org/officeDocument/2006/relationships" xmlns:p="http://schemas.openxmlformats.org/presentationml/2006/main">
  <p:tag name="TIMING" val="|2.8|10.1"/>
</p:tagLst>
</file>

<file path=ppt/tags/tag3.xml><?xml version="1.0" encoding="utf-8"?>
<p:tagLst xmlns:a="http://schemas.openxmlformats.org/drawingml/2006/main" xmlns:r="http://schemas.openxmlformats.org/officeDocument/2006/relationships" xmlns:p="http://schemas.openxmlformats.org/presentationml/2006/main">
  <p:tag name="TIMING" val="|55.7"/>
</p:tagLst>
</file>

<file path=ppt/tags/tag4.xml><?xml version="1.0" encoding="utf-8"?>
<p:tagLst xmlns:a="http://schemas.openxmlformats.org/drawingml/2006/main" xmlns:r="http://schemas.openxmlformats.org/officeDocument/2006/relationships" xmlns:p="http://schemas.openxmlformats.org/presentationml/2006/main">
  <p:tag name="TIMING" val="|19.4|8.7|8.4|14.7"/>
</p:tagLst>
</file>

<file path=ppt/tags/tag5.xml><?xml version="1.0" encoding="utf-8"?>
<p:tagLst xmlns:a="http://schemas.openxmlformats.org/drawingml/2006/main" xmlns:r="http://schemas.openxmlformats.org/officeDocument/2006/relationships" xmlns:p="http://schemas.openxmlformats.org/presentationml/2006/main">
  <p:tag name="TIMING" val="|59.8|20.4|45.3|11.2"/>
</p:tagLst>
</file>

<file path=ppt/tags/tag6.xml><?xml version="1.0" encoding="utf-8"?>
<p:tagLst xmlns:a="http://schemas.openxmlformats.org/drawingml/2006/main" xmlns:r="http://schemas.openxmlformats.org/officeDocument/2006/relationships" xmlns:p="http://schemas.openxmlformats.org/presentationml/2006/main">
  <p:tag name="TIMING" val="|51.7|14.2|10.3|12.6|11.5|14.5|8.2"/>
</p:tagLst>
</file>

<file path=ppt/tags/tag7.xml><?xml version="1.0" encoding="utf-8"?>
<p:tagLst xmlns:a="http://schemas.openxmlformats.org/drawingml/2006/main" xmlns:r="http://schemas.openxmlformats.org/officeDocument/2006/relationships" xmlns:p="http://schemas.openxmlformats.org/presentationml/2006/main">
  <p:tag name="TIMING" val="|30.1"/>
</p:tagLst>
</file>

<file path=ppt/tags/tag8.xml><?xml version="1.0" encoding="utf-8"?>
<p:tagLst xmlns:a="http://schemas.openxmlformats.org/drawingml/2006/main" xmlns:r="http://schemas.openxmlformats.org/officeDocument/2006/relationships" xmlns:p="http://schemas.openxmlformats.org/presentationml/2006/main">
  <p:tag name="TIMING" val="|26.4|11.2|17.5"/>
</p:tagLst>
</file>

<file path=ppt/tags/tag9.xml><?xml version="1.0" encoding="utf-8"?>
<p:tagLst xmlns:a="http://schemas.openxmlformats.org/drawingml/2006/main" xmlns:r="http://schemas.openxmlformats.org/officeDocument/2006/relationships" xmlns:p="http://schemas.openxmlformats.org/presentationml/2006/main">
  <p:tag name="TIMING" val="|8.4|20.3|59.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75630</TotalTime>
  <Words>992</Words>
  <Application>Microsoft Office PowerPoint</Application>
  <PresentationFormat>On-screen Show (4:3)</PresentationFormat>
  <Paragraphs>473</Paragraphs>
  <Slides>24</Slides>
  <Notes>0</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Main memory</vt:lpstr>
      <vt:lpstr>Outline</vt:lpstr>
      <vt:lpstr>Main memory</vt:lpstr>
      <vt:lpstr>Main memory</vt:lpstr>
      <vt:lpstr>Main memory</vt:lpstr>
      <vt:lpstr>Main memory</vt:lpstr>
      <vt:lpstr>Serial versus parallel communication</vt:lpstr>
      <vt:lpstr>Addresses</vt:lpstr>
      <vt:lpstr>Addresses</vt:lpstr>
      <vt:lpstr>Addresses</vt:lpstr>
      <vt:lpstr>Addresses</vt:lpstr>
      <vt:lpstr>Addresses</vt:lpstr>
      <vt:lpstr>Main memory</vt:lpstr>
      <vt:lpstr>Main memory</vt:lpstr>
      <vt:lpstr>Main memory</vt:lpstr>
      <vt:lpstr>Main memory</vt:lpstr>
      <vt:lpstr>Main memory</vt:lpstr>
      <vt:lpstr>Main memory</vt:lpstr>
      <vt:lpstr>Main memory</vt:lpstr>
      <vt:lpstr>Local arrays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1359</cp:revision>
  <dcterms:created xsi:type="dcterms:W3CDTF">2009-09-11T23:00:44Z</dcterms:created>
  <dcterms:modified xsi:type="dcterms:W3CDTF">2020-08-12T00:26:26Z</dcterms:modified>
</cp:coreProperties>
</file>